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147"/>
  </p:notesMasterIdLst>
  <p:handoutMasterIdLst>
    <p:handoutMasterId r:id="rId148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353" r:id="rId13"/>
    <p:sldId id="394" r:id="rId14"/>
    <p:sldId id="403" r:id="rId15"/>
    <p:sldId id="271" r:id="rId16"/>
    <p:sldId id="342" r:id="rId17"/>
    <p:sldId id="272" r:id="rId18"/>
    <p:sldId id="273" r:id="rId19"/>
    <p:sldId id="274" r:id="rId20"/>
    <p:sldId id="277" r:id="rId21"/>
    <p:sldId id="283" r:id="rId22"/>
    <p:sldId id="290" r:id="rId23"/>
    <p:sldId id="284" r:id="rId24"/>
    <p:sldId id="285" r:id="rId25"/>
    <p:sldId id="289" r:id="rId26"/>
    <p:sldId id="355" r:id="rId27"/>
    <p:sldId id="296" r:id="rId28"/>
    <p:sldId id="392" r:id="rId29"/>
    <p:sldId id="297" r:id="rId30"/>
    <p:sldId id="352" r:id="rId31"/>
    <p:sldId id="298" r:id="rId32"/>
    <p:sldId id="362" r:id="rId33"/>
    <p:sldId id="384" r:id="rId34"/>
    <p:sldId id="379" r:id="rId35"/>
    <p:sldId id="351" r:id="rId36"/>
    <p:sldId id="371" r:id="rId37"/>
    <p:sldId id="381" r:id="rId38"/>
    <p:sldId id="370" r:id="rId39"/>
    <p:sldId id="382" r:id="rId40"/>
    <p:sldId id="386" r:id="rId41"/>
    <p:sldId id="323" r:id="rId42"/>
    <p:sldId id="404" r:id="rId43"/>
    <p:sldId id="408" r:id="rId44"/>
    <p:sldId id="409" r:id="rId45"/>
    <p:sldId id="325" r:id="rId46"/>
    <p:sldId id="411" r:id="rId47"/>
    <p:sldId id="412" r:id="rId48"/>
    <p:sldId id="413" r:id="rId49"/>
    <p:sldId id="414" r:id="rId50"/>
    <p:sldId id="415" r:id="rId51"/>
    <p:sldId id="416" r:id="rId52"/>
    <p:sldId id="417" r:id="rId53"/>
    <p:sldId id="350" r:id="rId54"/>
    <p:sldId id="418" r:id="rId55"/>
    <p:sldId id="419" r:id="rId56"/>
    <p:sldId id="420" r:id="rId57"/>
    <p:sldId id="421" r:id="rId58"/>
    <p:sldId id="422" r:id="rId59"/>
    <p:sldId id="423" r:id="rId60"/>
    <p:sldId id="424" r:id="rId61"/>
    <p:sldId id="425" r:id="rId62"/>
    <p:sldId id="426" r:id="rId63"/>
    <p:sldId id="332" r:id="rId64"/>
    <p:sldId id="393" r:id="rId65"/>
    <p:sldId id="427" r:id="rId66"/>
    <p:sldId id="428" r:id="rId67"/>
    <p:sldId id="429" r:id="rId68"/>
    <p:sldId id="484" r:id="rId69"/>
    <p:sldId id="483" r:id="rId70"/>
    <p:sldId id="485" r:id="rId71"/>
    <p:sldId id="489" r:id="rId72"/>
    <p:sldId id="490" r:id="rId73"/>
    <p:sldId id="491" r:id="rId74"/>
    <p:sldId id="554" r:id="rId75"/>
    <p:sldId id="486" r:id="rId76"/>
    <p:sldId id="487" r:id="rId77"/>
    <p:sldId id="558" r:id="rId78"/>
    <p:sldId id="572" r:id="rId79"/>
    <p:sldId id="555" r:id="rId80"/>
    <p:sldId id="532" r:id="rId81"/>
    <p:sldId id="540" r:id="rId82"/>
    <p:sldId id="559" r:id="rId83"/>
    <p:sldId id="533" r:id="rId84"/>
    <p:sldId id="560" r:id="rId85"/>
    <p:sldId id="510" r:id="rId86"/>
    <p:sldId id="556" r:id="rId87"/>
    <p:sldId id="513" r:id="rId88"/>
    <p:sldId id="514" r:id="rId89"/>
    <p:sldId id="515" r:id="rId90"/>
    <p:sldId id="516" r:id="rId91"/>
    <p:sldId id="517" r:id="rId92"/>
    <p:sldId id="488" r:id="rId93"/>
    <p:sldId id="493" r:id="rId94"/>
    <p:sldId id="494" r:id="rId95"/>
    <p:sldId id="495" r:id="rId96"/>
    <p:sldId id="496" r:id="rId97"/>
    <p:sldId id="497" r:id="rId98"/>
    <p:sldId id="498" r:id="rId99"/>
    <p:sldId id="499" r:id="rId100"/>
    <p:sldId id="500" r:id="rId101"/>
    <p:sldId id="569" r:id="rId102"/>
    <p:sldId id="501" r:id="rId103"/>
    <p:sldId id="502" r:id="rId104"/>
    <p:sldId id="503" r:id="rId105"/>
    <p:sldId id="509" r:id="rId106"/>
    <p:sldId id="508" r:id="rId107"/>
    <p:sldId id="505" r:id="rId108"/>
    <p:sldId id="529" r:id="rId109"/>
    <p:sldId id="506" r:id="rId110"/>
    <p:sldId id="518" r:id="rId111"/>
    <p:sldId id="520" r:id="rId112"/>
    <p:sldId id="521" r:id="rId113"/>
    <p:sldId id="522" r:id="rId114"/>
    <p:sldId id="523" r:id="rId115"/>
    <p:sldId id="524" r:id="rId116"/>
    <p:sldId id="527" r:id="rId117"/>
    <p:sldId id="531" r:id="rId118"/>
    <p:sldId id="571" r:id="rId119"/>
    <p:sldId id="570" r:id="rId120"/>
    <p:sldId id="535" r:id="rId121"/>
    <p:sldId id="563" r:id="rId122"/>
    <p:sldId id="565" r:id="rId123"/>
    <p:sldId id="567" r:id="rId124"/>
    <p:sldId id="539" r:id="rId125"/>
    <p:sldId id="568" r:id="rId126"/>
    <p:sldId id="541" r:id="rId127"/>
    <p:sldId id="542" r:id="rId128"/>
    <p:sldId id="519" r:id="rId129"/>
    <p:sldId id="543" r:id="rId130"/>
    <p:sldId id="553" r:id="rId131"/>
    <p:sldId id="545" r:id="rId132"/>
    <p:sldId id="546" r:id="rId133"/>
    <p:sldId id="547" r:id="rId134"/>
    <p:sldId id="544" r:id="rId135"/>
    <p:sldId id="447" r:id="rId136"/>
    <p:sldId id="448" r:id="rId137"/>
    <p:sldId id="449" r:id="rId138"/>
    <p:sldId id="528" r:id="rId139"/>
    <p:sldId id="561" r:id="rId140"/>
    <p:sldId id="562" r:id="rId141"/>
    <p:sldId id="467" r:id="rId142"/>
    <p:sldId id="336" r:id="rId143"/>
    <p:sldId id="337" r:id="rId144"/>
    <p:sldId id="338" r:id="rId145"/>
    <p:sldId id="380" r:id="rId14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8E231C-EC6C-0B45-4356-3F03CBB7B58A}" name="es-AmrA.Abdelazim2025" initials="" userId="S::es-AmrA.Abdelazim2025@alexu.edu.eg::fe7a2a0a-cdbe-468e-8d17-babe03bddfac" providerId="AD"/>
  <p188:author id="{88D04DB5-2F2E-26B1-A008-ACEA34274462}" name="es-JosephShukri2025" initials="" userId="S::es-JosephShukri2025@alexu.edu.eg::8c6c27d7-9aac-4bf1-8572-be8bfa8b4553" providerId="AD"/>
  <p188:author id="{DF6848B6-745D-8AB6-85CC-75869AC5D089}" name="es-OmarM.Tamma2025" initials="" userId="S::es-OmarM.Tamma2025@alexu.edu.eg::70383b53-5a91-498e-af93-e2b8e440ef2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202"/>
    <a:srgbClr val="4F7E8C"/>
    <a:srgbClr val="3876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E0F254-1731-924D-95CB-26BCC705C4C2}" v="1" dt="2025-07-05T18:39:21.941"/>
    <p1510:client id="{91484691-F98A-42B9-81C6-894A23259ED6}" v="66" dt="2025-07-06T04:24:15.988"/>
    <p1510:client id="{D8075A10-E4D9-5377-00FD-BD19EB7187CA}" v="2" dt="2025-07-05T23:36:55.197"/>
  </p1510:revLst>
</p1510:revInfo>
</file>

<file path=ppt/tableStyles.xml><?xml version="1.0" encoding="utf-8"?>
<a:tblStyleLst xmlns:a="http://schemas.openxmlformats.org/drawingml/2006/main" def="{8A8AEDCF-C6B8-44E4-A172-2ACC229CE3AA}">
  <a:tblStyle styleId="{8A8AEDCF-C6B8-44E4-A172-2ACC229CE3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53" Type="http://schemas.openxmlformats.org/officeDocument/2006/relationships/slide" Target="slides/slide49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149" Type="http://schemas.openxmlformats.org/officeDocument/2006/relationships/presProps" Target="presProps.xml"/><Relationship Id="rId5" Type="http://schemas.openxmlformats.org/officeDocument/2006/relationships/slide" Target="slides/slide1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slide" Target="slides/slide114.xml"/><Relationship Id="rId134" Type="http://schemas.openxmlformats.org/officeDocument/2006/relationships/slide" Target="slides/slide130.xml"/><Relationship Id="rId139" Type="http://schemas.openxmlformats.org/officeDocument/2006/relationships/slide" Target="slides/slide13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50" Type="http://schemas.openxmlformats.org/officeDocument/2006/relationships/viewProps" Target="viewProps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slide" Target="slides/slide120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45" Type="http://schemas.openxmlformats.org/officeDocument/2006/relationships/slide" Target="slides/slide14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35" Type="http://schemas.openxmlformats.org/officeDocument/2006/relationships/slide" Target="slides/slide131.xml"/><Relationship Id="rId151" Type="http://schemas.openxmlformats.org/officeDocument/2006/relationships/theme" Target="theme/theme1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openxmlformats.org/officeDocument/2006/relationships/slide" Target="slides/slide137.xml"/><Relationship Id="rId146" Type="http://schemas.openxmlformats.org/officeDocument/2006/relationships/slide" Target="slides/slide14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52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microsoft.com/office/2015/10/relationships/revisionInfo" Target="revisionInfo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48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microsoft.com/office/2018/10/relationships/authors" Target="authors.xml"/><Relationship Id="rId16" Type="http://schemas.openxmlformats.org/officeDocument/2006/relationships/slide" Target="slides/slide12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0F31F4-32B2-5443-8909-0D176846DD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62FDD3-4965-DC6E-E989-BDEE067686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14D6A-C6C5-484A-92A8-84147D29B00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211663-F57D-B91A-C410-49354304BF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5D5CB4-9D20-D602-54E8-02062457658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FCC016-8023-41FD-8414-71FDD1720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1804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6-28T21:24:29.04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13732 12674 16383 0 0,'5'0'0'0'0,"5"0"0"0"0,7 0 0 0 0,5 0 0 0 0,3 0 0 0 0,7 0 0 0 0,2 0 0 0 0,1 0 0 0 0,-2 0 0 0 0,-1 0 0 0 0,3 0 0 0 0,0 0 0 0 0,4 0 0 0 0,4 0 0 0 0,0 0 0 0 0,2 0 0 0 0,-2 0 0 0 0,-4 0 0 0 0,-4 0 0 0 0,-3 0 0 0 0,-2 0 0 0 0,-2 0 0 0 0,-1 0 0 0 0,0 0 0 0 0,0 0 0 0 0,0 0 0 0 0,0 0 0 0 0,0 0 0 0 0,0 0 0 0 0,1 0 0 0 0,-1 0 0 0 0,0 0 0 0 0,1 0 0 0 0,0 0 0 0 0,-1 0 0 0 0,1 0 0 0 0,-1 0 0 0 0,1 4 0 0 0,-1 2 0 0 0,5 0 0 0 0,2 4 0 0 0,4-1 0 0 0,0-1 0 0 0,4-2 0 0 0,-1-2 0 0 0,-3-2 0 0 0,-4-1 0 0 0,-2-1 0 0 0,-2 0 0 0 0,-1 0 0 0 0,-2-1 0 0 0,0 1 0 0 0,0 0 0 0 0,0 0 0 0 0,0-1 0 0 0,0 1 0 0 0,0 0 0 0 0,1 0 0 0 0,-1 0 0 0 0,1 0 0 0 0,-6 5 0 0 0,0 1 0 0 0,4 0 0 0 0,8-1 0 0 0,7-1 0 0 0,6-2 0 0 0,-1-1 0 0 0,2-1 0 0 0,-3 0 0 0 0,-4 0 0 0 0,-5 0 0 0 0,-3-1 0 0 0,-3 1 0 0 0,-2 0 0 0 0,-1 0 0 0 0,-1 0 0 0 0,1 0 0 0 0,0 0 0 0 0,0 0 0 0 0,0 0 0 0 0,0 0 0 0 0,5 0 0 0 0,2 0 0 0 0,4 0 0 0 0,0 0 0 0 0,-1 0 0 0 0,-2 0 0 0 0,-3 0 0 0 0,-2 0 0 0 0,3 0 0 0 0,1 0 0 0 0,8 0 0 0 0,7 0 0 0 0,0 0 0 0 0,0 0 0 0 0,-3 0 0 0 0,-4 0 0 0 0,-6 0 0 0 0,-3 5 0 0 0,-3 1 0 0 0,-2 0 0 0 0,-1-1 0 0 0,-1-2 0 0 0,1-1 0 0 0,-1-1 0 0 0,1 0 0 0 0,0-1 0 0 0,5 0 0 0 0,2-1 0 0 0,4 1 0 0 0,0 0 0 0 0,4 0 0 0 0,3 0 0 0 0,-1-1 0 0 0,-3 1 0 0 0,-4 0 0 0 0,-4 0 0 0 0,-2 0 0 0 0,2 0 0 0 0,5 0 0 0 0,1 0 0 0 0,4 0 0 0 0,-2 0 0 0 0,2 1 0 0 0,-2-1 0 0 0,-3 0 0 0 0,-3-1 0 0 0,-3 1 0 0 0,-3 0 0 0 0,-1 0 0 0 0,0 0 0 0 0,-1 0 0 0 0,-1 0 0 0 0,1 0 0 0 0,0 0 0 0 0,0 0 0 0 0,1 0 0 0 0,-1 0 0 0 0,1 0 0 0 0,-1 0 0 0 0,1 0 0 0 0,-1 0 0 0 0,1 0 0 0 0,-1 0 0 0 0,1 0 0 0 0,-1 0 0 0 0,-4 0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6-28T21:24:29.04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18918 15214 16383 0 0,'4'0'0'0'0,"12"0"0"0"0,7 0 0 0 0,9 0 0 0 0,9 0 0 0 0,1 0 0 0 0,4 4 0 0 0,3 2 0 0 0,-2 0 0 0 0,0-1 0 0 0,-3 3 0 0 0,-4 1 0 0 0,-5-2 0 0 0,-3-2 0 0 0,-7 3 0 0 0,-4 0 0 0 0,0-1 0 0 0,6-2 0 0 0,2-2 0 0 0,2 3 0 0 0,-1 1 0 0 0,0-1 0 0 0,0-1 0 0 0,-1-2 0 0 0,-1-1 0 0 0,0-1 0 0 0,-1-1 0 0 0,1 0 0 0 0,-1 4 0 0 0,0 2 0 0 0,1 0 0 0 0,-1-2 0 0 0,0 0 0 0 0,1-2 0 0 0,-1-1 0 0 0,1-1 0 0 0,-1 0 0 0 0,1 0 0 0 0,-1 0 0 0 0,1-1 0 0 0,-1 6 0 0 0,1 1 0 0 0,-1 0 0 0 0,1-1 0 0 0,-1-2 0 0 0,1-1 0 0 0,-1-1 0 0 0,1 0 0 0 0,-1-1 0 0 0,1-1 0 0 0,-1 1 0 0 0,1 0 0 0 0,-1 0 0 0 0,1 0 0 0 0,-1-1 0 0 0,1 1 0 0 0,-6 0 0 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29.png>
</file>

<file path=ppt/media/image3.png>
</file>

<file path=ppt/media/image30.jpeg>
</file>

<file path=ppt/media/image30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BBFABB-9EAE-2210-D651-73DE7C20F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f11af5efb_1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30f11af5efb_1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18B045-52D3-CD6F-BBD2-E77B7B89E7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1071659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690B56EC-8C58-1E33-180D-7C383C9AB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66D2B130-EC97-329E-0B32-5EC8DCC051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8E230610-FDD9-D8CE-A95D-564F493581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187E6A-A4E5-AA93-8C9B-308CC5CB9A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613453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3250FB6D-7695-7B3C-CA52-761E6048D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0AF27D61-B462-F616-3015-08286DB12A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A2441D46-C983-4A9A-F2AF-2A372B56BD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9B7C5-376A-2F8D-1067-6D2A3C4D06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066898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>
          <a:extLst>
            <a:ext uri="{FF2B5EF4-FFF2-40B4-BE49-F238E27FC236}">
              <a16:creationId xmlns:a16="http://schemas.microsoft.com/office/drawing/2014/main" id="{7B14AE41-DA8A-95A6-085D-8463025E8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da2f7e548870f8f_0:notes">
            <a:extLst>
              <a:ext uri="{FF2B5EF4-FFF2-40B4-BE49-F238E27FC236}">
                <a16:creationId xmlns:a16="http://schemas.microsoft.com/office/drawing/2014/main" id="{8B2514DE-348E-C2ED-38FD-0E4954188B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g3da2f7e548870f8f_0:notes">
            <a:extLst>
              <a:ext uri="{FF2B5EF4-FFF2-40B4-BE49-F238E27FC236}">
                <a16:creationId xmlns:a16="http://schemas.microsoft.com/office/drawing/2014/main" id="{5D8A04D1-0FD3-17CB-3464-69EAC38116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512363-2B3D-63FF-9877-D062FD5FD4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49071947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0B04887F-2B14-8524-DD84-3590A3FBB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2C3EFA84-A02E-9456-C1B8-31B6A49526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3C6AA1FC-6562-3204-0B46-014C18809B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6DE1EC-DB4E-6A02-8EE5-21FDA2B94A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360503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D5F0B6E6-E5D6-F8D1-08FC-00653B282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1D2A7700-37D1-7B84-9F86-2EF02B9BCF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56E09F55-065E-9ED2-EFF9-5709E226A2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1DD948-C0B3-ABED-8117-D769FBCEF2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426897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3100FE76-89B6-A715-CCF7-E3A722D57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29AD4D99-9626-4733-E744-E05968D9DA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2540745E-C0B4-834C-4D6A-1564DBAF1F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8253B9-E60E-EFB7-D739-9E7D7BA8E7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8078986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DF8F24FE-57E5-DFB5-1961-91C435F3B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C56E0D89-56FE-52F3-4F1A-157B3191DA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F8B65544-9A12-4AC5-1F75-34DB1CABB7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432F19-833A-CA3E-C1F6-CD5CA3B5FB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51431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4B4827D3-82A1-7BBE-E048-9352B3176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4DF9C991-A3FE-A943-5F2C-62AFDD3683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6077F7D9-19E2-7EEC-BCCC-471F42707B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05CEC0-2743-424D-797C-332C578EB3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580800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C365EB16-51F9-C6B7-6DAB-BA2C023C0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98F8E2D9-A798-DC50-A49A-62C0AC1711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01D68FF8-EBDE-1611-C49A-1F9576B1DC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64B7B2-5991-1E42-6C40-465C77476F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480336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DA12DB08-9EFE-F3F6-A923-CE3671EB3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DB6D4BC3-DC62-2F85-34AD-E5A3BCF9F8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2F0F6E13-DA27-8B6F-0637-6E31C32BA4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8C6327-2492-784A-46D1-1A14E60DC5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3618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>
          <a:extLst>
            <a:ext uri="{FF2B5EF4-FFF2-40B4-BE49-F238E27FC236}">
              <a16:creationId xmlns:a16="http://schemas.microsoft.com/office/drawing/2014/main" id="{93A0E994-2031-1B1A-27D5-349F874AF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3:notes">
            <a:extLst>
              <a:ext uri="{FF2B5EF4-FFF2-40B4-BE49-F238E27FC236}">
                <a16:creationId xmlns:a16="http://schemas.microsoft.com/office/drawing/2014/main" id="{B7471391-12A6-9376-B726-B8C4E64261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3:notes">
            <a:extLst>
              <a:ext uri="{FF2B5EF4-FFF2-40B4-BE49-F238E27FC236}">
                <a16:creationId xmlns:a16="http://schemas.microsoft.com/office/drawing/2014/main" id="{7848EACE-5868-40F6-3E02-FA36BC06A0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242713-F06B-3266-245D-56AAD753E7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183773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673C4F54-641C-FD2E-9B54-3204620BB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3F21F5EA-B672-8F65-7F6E-DF4F732DB6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1EA58930-1D18-FE9D-BAD3-EFD91BAB6A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448227-F1B4-CC76-3675-382345B90A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750475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33DC03CC-253A-C442-DB2C-6C8F7F900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7E4B03A8-90A5-D480-F979-2478F53D28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FA2073BE-0417-6F8A-4894-2A9B523AB9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521ECD-E0FE-4756-09FF-EC75B286E3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877598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A8CDB12D-0D13-72A6-FE61-1FD915F43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A4D1E56B-E6F3-1E78-6B65-F3FB98E9D8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8AE0866B-196D-9FC7-B680-97C9AA544E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836D86-6131-27B9-B581-5EBFC0D8E7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7380032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7D1F178B-02A6-DC71-7335-DE8201DE1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1E150163-F6E8-1EDC-419A-A9AD409EE2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C32DFD43-D0FB-7A6D-8DF6-F836ED0D48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B25C53-712F-283E-5D04-95DF0D89A2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1618135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A2F6F1E0-721C-C64B-BCE1-4B2EF3F35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551A3DE4-68CB-C625-1C4F-4127224DA0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3D0E4A24-ED65-26EE-B5A4-608C884568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1BA2EE-711B-EEA0-9329-C5F183145F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7043594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34421140-4D88-4543-13EE-E10121FFE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AE79DB21-EC70-1D9C-8251-51C9B31A39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4EDDE295-2780-7A7F-C189-63F19F03DB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9498C0-D892-C6D6-DF19-CE2CE91A29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5025232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5F0D6F4A-E7D6-D843-8D0F-D8084FC4B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C3C407B5-B5C1-2652-E303-C8BC2E3F98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2D861951-5AAB-8A9E-7CEC-67C89EEABF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B1A64A-11B0-27C2-BD93-A43BC709CA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685054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C7AC1DDE-0199-B330-E9CB-3B09D6CC8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0BB20DD4-A539-CAD9-3E25-F9BD7A27A8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90979C6D-50F0-8EAF-1120-EF89C98AEE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D5979F-304E-E2BE-4DF0-5C329A91CE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093006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C5A330DA-DE7B-054A-0564-3723ACD8D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04DD22DE-9DA1-EBD2-6F0A-059DEC71F7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20F619D8-4B74-8C7A-BE8B-08339602F5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C815EA-8500-871D-12F3-86B9195E53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804036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CB667153-4510-56DE-AC4E-410ED00B60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AF97A66F-4F61-4B63-15D3-4399443786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12446B14-2160-966D-AF52-EA5D5EC2A2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DA6749-E2EF-E878-B44F-5E15564880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73974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0f11af5efb_10_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30f11af5efb_1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0C7384-974F-47CD-693D-3489F203DE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>
          <a:extLst>
            <a:ext uri="{FF2B5EF4-FFF2-40B4-BE49-F238E27FC236}">
              <a16:creationId xmlns:a16="http://schemas.microsoft.com/office/drawing/2014/main" id="{A32E0B85-C2AA-92BD-EE65-E5088B8C6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da2f7e548870f8f_0:notes">
            <a:extLst>
              <a:ext uri="{FF2B5EF4-FFF2-40B4-BE49-F238E27FC236}">
                <a16:creationId xmlns:a16="http://schemas.microsoft.com/office/drawing/2014/main" id="{334F6F36-45C8-4DBD-2EF6-CCAA16F77A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g3da2f7e548870f8f_0:notes">
            <a:extLst>
              <a:ext uri="{FF2B5EF4-FFF2-40B4-BE49-F238E27FC236}">
                <a16:creationId xmlns:a16="http://schemas.microsoft.com/office/drawing/2014/main" id="{D56B1367-630A-5713-C313-28DD272CBF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1027E8-EBE6-1D14-573F-9D492A6BDC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6273059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1AE90B3A-21E5-F8DC-A4E7-644025312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9A75B98B-8046-6D63-39D2-506384E635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59A0BD45-4972-BAB4-7747-9B7AFFC09D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C2BB90-3102-C901-95EB-1982980063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01759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955C5EDB-BF71-152E-D9B7-5A751BFE8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6F5DCE58-E92F-9B4F-ACCC-02882E132E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99D92CE1-1D57-7E70-F274-B060A5D3F8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AF7F99-E5C5-0EB6-9877-DE1BCD8C45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490506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757389E7-EBDD-A681-8EB7-D05D1196C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E273BCCE-27F4-AACE-16D9-B7B6E0A06A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EC3BAB1B-5237-DF59-C4E9-7E773A460F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AB3BA8-5C1D-79E9-2B15-B23E9B44FA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3621520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8F2C7C51-FBEF-984A-63FE-DC2DEE2F4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B35FC57E-9851-E516-00C4-747258B6D6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CBE6993F-E5D4-D20D-3525-17F780F9EC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98F542-EFA3-BB52-B2DE-2A9888E92D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9436759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CCF6D454-BC3C-F95F-036C-61F2E3585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BC906886-72A6-C7B4-C50E-36B3147701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8074E7D7-6591-918E-9F44-64192FF7E2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65A230-61C9-9BED-AAF1-4D5EEE11F1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95952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87A88CE1-7543-F81D-F2CB-233926724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81342423-20EB-C4FB-7149-742F79F17F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EE67858A-FCAA-8543-7AA6-54FA54032E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31BAA0-8296-8DF9-678F-8C4B207FED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901524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709C6D03-A9B0-F2DB-236B-25F642121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9C92CCB6-866D-6126-D9E0-220C77E4FD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4FE0B024-C953-61C0-25A8-EFCF0A0EF5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969CBD-77CE-8CEF-7985-4CC0C1BD3D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7411294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34A08E90-8F95-A77E-DC92-C79BE8742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B7511DFB-0AD0-D9E7-355C-890FCB27E8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5954F145-146B-8DD5-735B-7877ED2850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03E165-B4CB-FA66-9EC0-042E1280E3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3821660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D844CE1F-07A1-2C87-973B-A5F70A516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44150B2A-43F4-DDCA-3B69-8AA5C1ED3B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7772CF17-00A4-B9FE-1472-3A1BD1DE9C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321B2E-FB7E-A60B-11D4-17DFD7FE39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59258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4BD260-61EE-EA1B-7CFD-5713365C4A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73167347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1B9C714A-AB27-D3C9-D4F8-73433005F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3CC1DB25-18D2-761C-551C-9E5E6030C3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0326A769-315E-D2FA-C8EC-76FE39FED3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A31937-60C6-2C95-1694-4B51B095C7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2890928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8179A6F2-AE3B-2761-4621-BE60FB424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18CC0C0D-CE44-00BB-2647-DF15FB9B29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AD4B6EBF-C43C-C526-8917-10591AD1C8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970D65-753B-185D-64DB-14BD2BBE07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4196484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AB3D8181-5EEC-9BBF-B1AC-77E07F199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7DF97BCB-87E6-F8AE-2C41-C9DA27E8FF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19C4E871-1AB6-56E1-5544-900C9C20A6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F61C1E-091B-A9B7-7C60-853F102407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514835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BBFABB-9EAE-2210-D651-73DE7C20F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5437412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6C0F46-3D26-5F3C-DF50-DEFC1417DF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2F1CD0-0882-29BA-0B08-15053CF4DE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84854A-329C-2452-8B06-EB525E78E8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05824C-9235-BF58-E791-2C64DE1810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32585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E067DB-07FE-0356-49A5-038EE49885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E39114-844F-EDC7-740D-DEB9238E7D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699904-588D-0240-7370-92E82B4AB0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345B96-5D60-9AFA-806D-55A0006EFB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72D85A-D50F-5548-4018-0933E39675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0f11af5efb_1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g30f11af5efb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7633B3-06F0-4942-B017-C5DAB58445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8B666FB-CBEF-62DD-CFB8-1ED9E32606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0f11af5efb_12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g30f11af5efb_1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F26465-A1AD-0044-A530-C52C4D651A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C61B52-CBEC-00FD-3316-5902700B6A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0f11af5efb_1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g30f11af5efb_1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4E8D47-3DD0-0D65-73B5-22B1261CE9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0f11af5efb_1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g30f11af5efb_1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6D2143-220D-7B07-43EE-C4DC815303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77944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0f11af5efb_1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g30f11af5efb_1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CE5798-2E2B-995A-C844-E06CEC9989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0f11af5efb_1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g30f11af5efb_1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D1AAA3-339C-0AD2-3A19-8E15D54847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9709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10ff5ee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10ff5eefc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C8FF05-71FA-B5EB-71F0-9E8BA14E18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10ff5ee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10ff5eefc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3A5083-0D56-AE43-7A51-8EAC81E07F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29573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10ff5eefcd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10ff5eefcd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C4DE25-0C5B-DB3D-9302-D9856A2588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10ff5eefcd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10ff5eefcd_0_1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6EA560-2C6D-3A1F-5851-2058686CF3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7737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CED0BB-F5F5-7EC2-212C-5452386C75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10ff5eefcd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10ff5eefcd_0_1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5D7AD2-BD9A-AA83-A57A-910D4E6E29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403993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10ff5eefcd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10ff5eefcd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F990BF-58C4-5AE3-13C7-562F4E2844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37865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10ff5eefcd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10ff5eefcd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98F345-79E3-8F8D-964F-9E992E4C7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37818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10ff5ee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10ff5eefc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2BA601-1223-2A38-9FD4-49C49837EB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75293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10ff5ee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10ff5eefc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B7AF07-3C82-BACF-1E21-537718D495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72295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10ff5ee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10ff5eefc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8F2827-6BB0-FA7E-234C-5C293D7F61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84819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10ff5ee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10ff5eefc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82A036-2105-A6C2-8E15-1D119AC017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11308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10ff5ee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10ff5eefc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0929F0-ABD7-FBB3-1224-7BE6C5BF00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184508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0f11af5efb_10_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g30f11af5efb_1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7E34EA-5D59-7BEF-D20D-43FD27FCAD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>
          <a:extLst>
            <a:ext uri="{FF2B5EF4-FFF2-40B4-BE49-F238E27FC236}">
              <a16:creationId xmlns:a16="http://schemas.microsoft.com/office/drawing/2014/main" id="{90E6CDBA-99C5-F33A-74FD-7D260606D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6:notes">
            <a:extLst>
              <a:ext uri="{FF2B5EF4-FFF2-40B4-BE49-F238E27FC236}">
                <a16:creationId xmlns:a16="http://schemas.microsoft.com/office/drawing/2014/main" id="{001CF0CE-AC53-26BD-F7E4-4B2B150211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6:notes">
            <a:extLst>
              <a:ext uri="{FF2B5EF4-FFF2-40B4-BE49-F238E27FC236}">
                <a16:creationId xmlns:a16="http://schemas.microsoft.com/office/drawing/2014/main" id="{809E9DCF-9F83-D9D3-EC2C-66A47719C3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0D1F7C-1D14-57A8-6772-A16CE1179C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7991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C9EC53-B1E4-C75D-6605-7DEEC51CBA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>
          <a:extLst>
            <a:ext uri="{FF2B5EF4-FFF2-40B4-BE49-F238E27FC236}">
              <a16:creationId xmlns:a16="http://schemas.microsoft.com/office/drawing/2014/main" id="{F504D19A-3131-B12F-CA8D-7B3706CC6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6:notes">
            <a:extLst>
              <a:ext uri="{FF2B5EF4-FFF2-40B4-BE49-F238E27FC236}">
                <a16:creationId xmlns:a16="http://schemas.microsoft.com/office/drawing/2014/main" id="{C9E53ED1-AD74-D982-24F6-22C00145E1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6:notes">
            <a:extLst>
              <a:ext uri="{FF2B5EF4-FFF2-40B4-BE49-F238E27FC236}">
                <a16:creationId xmlns:a16="http://schemas.microsoft.com/office/drawing/2014/main" id="{F926241C-1710-937F-152F-AF7A321C04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0FC0475-EAAE-E7AD-26AE-CF6FFB21B2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377736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>
          <a:extLst>
            <a:ext uri="{FF2B5EF4-FFF2-40B4-BE49-F238E27FC236}">
              <a16:creationId xmlns:a16="http://schemas.microsoft.com/office/drawing/2014/main" id="{1F61A141-DFDF-23D8-2208-C5CFAF25E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6:notes">
            <a:extLst>
              <a:ext uri="{FF2B5EF4-FFF2-40B4-BE49-F238E27FC236}">
                <a16:creationId xmlns:a16="http://schemas.microsoft.com/office/drawing/2014/main" id="{FDBC3A5D-F378-107B-3040-8B945163F2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6:notes">
            <a:extLst>
              <a:ext uri="{FF2B5EF4-FFF2-40B4-BE49-F238E27FC236}">
                <a16:creationId xmlns:a16="http://schemas.microsoft.com/office/drawing/2014/main" id="{4F77FB8F-BAEF-75AB-F609-D4B72F15B2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FA69F3-76C9-4038-B581-146B36E6C1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534005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8AA968-835D-5402-90FD-B5562B0480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>
          <a:extLst>
            <a:ext uri="{FF2B5EF4-FFF2-40B4-BE49-F238E27FC236}">
              <a16:creationId xmlns:a16="http://schemas.microsoft.com/office/drawing/2014/main" id="{300874FA-EFB4-E5C2-1E8F-F859D36B2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7:notes">
            <a:extLst>
              <a:ext uri="{FF2B5EF4-FFF2-40B4-BE49-F238E27FC236}">
                <a16:creationId xmlns:a16="http://schemas.microsoft.com/office/drawing/2014/main" id="{3EC99DD5-55B6-0533-FCD9-B72E45074F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7:notes">
            <a:extLst>
              <a:ext uri="{FF2B5EF4-FFF2-40B4-BE49-F238E27FC236}">
                <a16:creationId xmlns:a16="http://schemas.microsoft.com/office/drawing/2014/main" id="{36592527-3438-CB46-419C-A2E3F999E2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E3580D-BB67-EE5E-2174-8C799711F5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425479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>
          <a:extLst>
            <a:ext uri="{FF2B5EF4-FFF2-40B4-BE49-F238E27FC236}">
              <a16:creationId xmlns:a16="http://schemas.microsoft.com/office/drawing/2014/main" id="{FE08B419-0398-1D3E-B88F-E4A7447BD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7:notes">
            <a:extLst>
              <a:ext uri="{FF2B5EF4-FFF2-40B4-BE49-F238E27FC236}">
                <a16:creationId xmlns:a16="http://schemas.microsoft.com/office/drawing/2014/main" id="{7B45E7FD-522D-4899-CBBC-F6FFE9CD6C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7:notes">
            <a:extLst>
              <a:ext uri="{FF2B5EF4-FFF2-40B4-BE49-F238E27FC236}">
                <a16:creationId xmlns:a16="http://schemas.microsoft.com/office/drawing/2014/main" id="{9DCA0B60-3E33-5E2E-8348-1F23AFD006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E031F0-0497-256F-DA4B-54E8A08C70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8050674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>
          <a:extLst>
            <a:ext uri="{FF2B5EF4-FFF2-40B4-BE49-F238E27FC236}">
              <a16:creationId xmlns:a16="http://schemas.microsoft.com/office/drawing/2014/main" id="{42EE2F40-E7A0-DB55-AD76-0318071A5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7:notes">
            <a:extLst>
              <a:ext uri="{FF2B5EF4-FFF2-40B4-BE49-F238E27FC236}">
                <a16:creationId xmlns:a16="http://schemas.microsoft.com/office/drawing/2014/main" id="{3762D813-AB6D-7434-1425-ECF723FBDF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7:notes">
            <a:extLst>
              <a:ext uri="{FF2B5EF4-FFF2-40B4-BE49-F238E27FC236}">
                <a16:creationId xmlns:a16="http://schemas.microsoft.com/office/drawing/2014/main" id="{B6319C29-D594-C380-2F82-E58B8CFD0F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07C3A1-A079-C7A1-02FF-3318F0F0D0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835345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>
          <a:extLst>
            <a:ext uri="{FF2B5EF4-FFF2-40B4-BE49-F238E27FC236}">
              <a16:creationId xmlns:a16="http://schemas.microsoft.com/office/drawing/2014/main" id="{B8852E7C-1DA8-A25A-5682-A49F1F942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7:notes">
            <a:extLst>
              <a:ext uri="{FF2B5EF4-FFF2-40B4-BE49-F238E27FC236}">
                <a16:creationId xmlns:a16="http://schemas.microsoft.com/office/drawing/2014/main" id="{AE1A8BB9-C944-1D74-8986-5E433ADA57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7:notes">
            <a:extLst>
              <a:ext uri="{FF2B5EF4-FFF2-40B4-BE49-F238E27FC236}">
                <a16:creationId xmlns:a16="http://schemas.microsoft.com/office/drawing/2014/main" id="{910EF0B2-C0DB-07EB-2F21-C21C9D021E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9C852E-18C0-8904-F37A-F3871D1979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897876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>
          <a:extLst>
            <a:ext uri="{FF2B5EF4-FFF2-40B4-BE49-F238E27FC236}">
              <a16:creationId xmlns:a16="http://schemas.microsoft.com/office/drawing/2014/main" id="{8BF65A05-AC3E-0757-3AE9-D9448BFD2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7:notes">
            <a:extLst>
              <a:ext uri="{FF2B5EF4-FFF2-40B4-BE49-F238E27FC236}">
                <a16:creationId xmlns:a16="http://schemas.microsoft.com/office/drawing/2014/main" id="{C9ACDA16-EA51-1A23-EF96-D7F92D39C8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7:notes">
            <a:extLst>
              <a:ext uri="{FF2B5EF4-FFF2-40B4-BE49-F238E27FC236}">
                <a16:creationId xmlns:a16="http://schemas.microsoft.com/office/drawing/2014/main" id="{8533CA79-5401-A17F-9760-1521D7252F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071C88-C3F0-93A6-3006-E935666324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592319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>
          <a:extLst>
            <a:ext uri="{FF2B5EF4-FFF2-40B4-BE49-F238E27FC236}">
              <a16:creationId xmlns:a16="http://schemas.microsoft.com/office/drawing/2014/main" id="{95FB4F5F-F2C7-06A0-9ACD-406C26DE1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7:notes">
            <a:extLst>
              <a:ext uri="{FF2B5EF4-FFF2-40B4-BE49-F238E27FC236}">
                <a16:creationId xmlns:a16="http://schemas.microsoft.com/office/drawing/2014/main" id="{35E319BA-48CB-E64C-92ED-0614A55E29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7:notes">
            <a:extLst>
              <a:ext uri="{FF2B5EF4-FFF2-40B4-BE49-F238E27FC236}">
                <a16:creationId xmlns:a16="http://schemas.microsoft.com/office/drawing/2014/main" id="{A00EA703-9463-F604-85A9-C6B0C0AAB4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4611DE-E873-4354-6F60-C202EDF0F0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672296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>
          <a:extLst>
            <a:ext uri="{FF2B5EF4-FFF2-40B4-BE49-F238E27FC236}">
              <a16:creationId xmlns:a16="http://schemas.microsoft.com/office/drawing/2014/main" id="{48B83E33-A170-8FE7-7764-1D10CE6E2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7:notes">
            <a:extLst>
              <a:ext uri="{FF2B5EF4-FFF2-40B4-BE49-F238E27FC236}">
                <a16:creationId xmlns:a16="http://schemas.microsoft.com/office/drawing/2014/main" id="{E562F782-CA49-78D6-708E-F99D0FA3DA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7:notes">
            <a:extLst>
              <a:ext uri="{FF2B5EF4-FFF2-40B4-BE49-F238E27FC236}">
                <a16:creationId xmlns:a16="http://schemas.microsoft.com/office/drawing/2014/main" id="{BAD95058-9E7B-B93A-71FF-26B50051CE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A43C83-FD7E-9DC8-2864-9240FBA92A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8482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0f11af5efb_1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30f11af5efb_1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88F53A-B4A1-79AE-C1B2-03E09C76FB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945206-22AD-87D5-D84E-0EA295A30D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01499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>
          <a:extLst>
            <a:ext uri="{FF2B5EF4-FFF2-40B4-BE49-F238E27FC236}">
              <a16:creationId xmlns:a16="http://schemas.microsoft.com/office/drawing/2014/main" id="{64874EEF-CC2B-E7B2-4352-1210DA60D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7:notes">
            <a:extLst>
              <a:ext uri="{FF2B5EF4-FFF2-40B4-BE49-F238E27FC236}">
                <a16:creationId xmlns:a16="http://schemas.microsoft.com/office/drawing/2014/main" id="{E78E3CFF-CB59-9C6F-1D3A-66C8B0122D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7:notes">
            <a:extLst>
              <a:ext uri="{FF2B5EF4-FFF2-40B4-BE49-F238E27FC236}">
                <a16:creationId xmlns:a16="http://schemas.microsoft.com/office/drawing/2014/main" id="{7322CF48-A45B-FE1A-6606-A5F1A38FA1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C79C25-DA1F-21D9-4657-DB5523E2DF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258722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>
          <a:extLst>
            <a:ext uri="{FF2B5EF4-FFF2-40B4-BE49-F238E27FC236}">
              <a16:creationId xmlns:a16="http://schemas.microsoft.com/office/drawing/2014/main" id="{AA4F6665-A60D-0BEC-32DB-5CE484CBB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:notes">
            <a:extLst>
              <a:ext uri="{FF2B5EF4-FFF2-40B4-BE49-F238E27FC236}">
                <a16:creationId xmlns:a16="http://schemas.microsoft.com/office/drawing/2014/main" id="{4C8D0E74-F2F0-DB0B-F75F-9E4C571E32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3:notes">
            <a:extLst>
              <a:ext uri="{FF2B5EF4-FFF2-40B4-BE49-F238E27FC236}">
                <a16:creationId xmlns:a16="http://schemas.microsoft.com/office/drawing/2014/main" id="{4496F009-FB27-9346-BA37-E7B7BAF1F0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B4C168-52A8-ED3D-CAFF-2A63D37C53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665870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>
          <a:extLst>
            <a:ext uri="{FF2B5EF4-FFF2-40B4-BE49-F238E27FC236}">
              <a16:creationId xmlns:a16="http://schemas.microsoft.com/office/drawing/2014/main" id="{5159AA42-A305-A73B-380D-334B33AF0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:notes">
            <a:extLst>
              <a:ext uri="{FF2B5EF4-FFF2-40B4-BE49-F238E27FC236}">
                <a16:creationId xmlns:a16="http://schemas.microsoft.com/office/drawing/2014/main" id="{D5E9752C-45B3-CB98-3014-41B4498C71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3:notes">
            <a:extLst>
              <a:ext uri="{FF2B5EF4-FFF2-40B4-BE49-F238E27FC236}">
                <a16:creationId xmlns:a16="http://schemas.microsoft.com/office/drawing/2014/main" id="{A78D8881-9B03-9F8D-C3DE-5D94D9536D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6802D7-D1FC-BDE7-FAD8-3099B77DD0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954055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>
          <a:extLst>
            <a:ext uri="{FF2B5EF4-FFF2-40B4-BE49-F238E27FC236}">
              <a16:creationId xmlns:a16="http://schemas.microsoft.com/office/drawing/2014/main" id="{1F97C7A2-55F1-9CBB-D7FA-6C44EDA46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:notes">
            <a:extLst>
              <a:ext uri="{FF2B5EF4-FFF2-40B4-BE49-F238E27FC236}">
                <a16:creationId xmlns:a16="http://schemas.microsoft.com/office/drawing/2014/main" id="{3B792E38-823B-2CE3-95A6-F8589548DB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3:notes">
            <a:extLst>
              <a:ext uri="{FF2B5EF4-FFF2-40B4-BE49-F238E27FC236}">
                <a16:creationId xmlns:a16="http://schemas.microsoft.com/office/drawing/2014/main" id="{13922E96-CAB6-C962-16F3-BC643F8121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D89B21-C5F9-9A96-C159-F95202AF99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52140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>
          <a:extLst>
            <a:ext uri="{FF2B5EF4-FFF2-40B4-BE49-F238E27FC236}">
              <a16:creationId xmlns:a16="http://schemas.microsoft.com/office/drawing/2014/main" id="{31C4574A-4C20-66DF-8068-ECF630FE7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:notes">
            <a:extLst>
              <a:ext uri="{FF2B5EF4-FFF2-40B4-BE49-F238E27FC236}">
                <a16:creationId xmlns:a16="http://schemas.microsoft.com/office/drawing/2014/main" id="{31368BDC-E541-3E32-A864-AC82CC1333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3:notes">
            <a:extLst>
              <a:ext uri="{FF2B5EF4-FFF2-40B4-BE49-F238E27FC236}">
                <a16:creationId xmlns:a16="http://schemas.microsoft.com/office/drawing/2014/main" id="{5EE1737B-DEE7-A52E-1236-E7F2A6A9CC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60B970-1F9E-70BE-E2DC-2F1873E402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332550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>
          <a:extLst>
            <a:ext uri="{FF2B5EF4-FFF2-40B4-BE49-F238E27FC236}">
              <a16:creationId xmlns:a16="http://schemas.microsoft.com/office/drawing/2014/main" id="{FE425F6F-26BF-0E4E-EEA6-5E3A43EE6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:notes">
            <a:extLst>
              <a:ext uri="{FF2B5EF4-FFF2-40B4-BE49-F238E27FC236}">
                <a16:creationId xmlns:a16="http://schemas.microsoft.com/office/drawing/2014/main" id="{75BF748D-B8BC-1E66-B809-744DE69406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3:notes">
            <a:extLst>
              <a:ext uri="{FF2B5EF4-FFF2-40B4-BE49-F238E27FC236}">
                <a16:creationId xmlns:a16="http://schemas.microsoft.com/office/drawing/2014/main" id="{F99F0233-BFC6-CC56-5543-FCC7FD7E0F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3DC450-CC7A-38B3-292F-CB7E43BBD8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177828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>
          <a:extLst>
            <a:ext uri="{FF2B5EF4-FFF2-40B4-BE49-F238E27FC236}">
              <a16:creationId xmlns:a16="http://schemas.microsoft.com/office/drawing/2014/main" id="{774E2041-8AAC-CBEB-7884-AB50955F1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:notes">
            <a:extLst>
              <a:ext uri="{FF2B5EF4-FFF2-40B4-BE49-F238E27FC236}">
                <a16:creationId xmlns:a16="http://schemas.microsoft.com/office/drawing/2014/main" id="{910C4242-FEC2-62F8-61EC-2B004E7C47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3:notes">
            <a:extLst>
              <a:ext uri="{FF2B5EF4-FFF2-40B4-BE49-F238E27FC236}">
                <a16:creationId xmlns:a16="http://schemas.microsoft.com/office/drawing/2014/main" id="{434D83FA-3DB6-7BC2-2F9C-B2E0A200C0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A9FFD1-4404-9F0A-2E6B-0C48F7EDEA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659532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>
          <a:extLst>
            <a:ext uri="{FF2B5EF4-FFF2-40B4-BE49-F238E27FC236}">
              <a16:creationId xmlns:a16="http://schemas.microsoft.com/office/drawing/2014/main" id="{EB92E240-A956-3FE5-10E0-5453113E7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:notes">
            <a:extLst>
              <a:ext uri="{FF2B5EF4-FFF2-40B4-BE49-F238E27FC236}">
                <a16:creationId xmlns:a16="http://schemas.microsoft.com/office/drawing/2014/main" id="{87B8EDF6-4494-ED25-0D26-860FBEC28D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3:notes">
            <a:extLst>
              <a:ext uri="{FF2B5EF4-FFF2-40B4-BE49-F238E27FC236}">
                <a16:creationId xmlns:a16="http://schemas.microsoft.com/office/drawing/2014/main" id="{2762BB46-F8D2-5201-9051-8CAE4F9848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B9F5C0-A2E2-5769-7BBB-862EB12587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18377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>
          <a:extLst>
            <a:ext uri="{FF2B5EF4-FFF2-40B4-BE49-F238E27FC236}">
              <a16:creationId xmlns:a16="http://schemas.microsoft.com/office/drawing/2014/main" id="{3A6F0509-3EAC-A852-D9D6-D5CA8E67C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:notes">
            <a:extLst>
              <a:ext uri="{FF2B5EF4-FFF2-40B4-BE49-F238E27FC236}">
                <a16:creationId xmlns:a16="http://schemas.microsoft.com/office/drawing/2014/main" id="{0EF654E8-9B93-EA9C-4ED4-0FA8303735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3:notes">
            <a:extLst>
              <a:ext uri="{FF2B5EF4-FFF2-40B4-BE49-F238E27FC236}">
                <a16:creationId xmlns:a16="http://schemas.microsoft.com/office/drawing/2014/main" id="{A60DF438-7D74-1A6E-BE79-CBB24D310F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3AC0D7A-8C40-15E4-80AC-784F0AED96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2760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f11af5efb_1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30f11af5efb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984351-537A-0D74-978C-19A58E9F23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da2f7e548870f8f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g3da2f7e548870f8f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C28646-8C9E-1AB1-A331-9959319495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4EB1B2-F47C-6FD3-00CA-7B65C93F37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573301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1E8715EF-8A7B-AC10-87AF-DCF36C83C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2FBE7C5D-F7A8-DEAB-1B34-ABA8105559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4B98240B-D3BF-F828-83B0-4483F2D224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509982-D3A5-DE1D-7CA3-D805ACE420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719244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1036947F-9BC9-6496-AAF6-1AAD27975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17FF0718-07B4-3E5F-E86D-6F9D0930DB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0B60E6F1-1C76-F5F9-444F-2543D242EA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2F430B-8B64-4509-8E70-A3AF0095F2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129964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C3CCDDF2-5E41-57F2-F49C-2AB415507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6D404585-A0F0-EE1D-D371-D9BF333135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C122B9CD-4486-3B72-D13B-FE80763AEF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00CDC6-75C4-AAF8-E62C-5AC96B1BBC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556678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>
          <a:extLst>
            <a:ext uri="{FF2B5EF4-FFF2-40B4-BE49-F238E27FC236}">
              <a16:creationId xmlns:a16="http://schemas.microsoft.com/office/drawing/2014/main" id="{CB8CF4A2-46A8-FA3F-30E0-903F3B758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da2f7e548870f8f_0:notes">
            <a:extLst>
              <a:ext uri="{FF2B5EF4-FFF2-40B4-BE49-F238E27FC236}">
                <a16:creationId xmlns:a16="http://schemas.microsoft.com/office/drawing/2014/main" id="{006DDD14-3FDE-B00F-65D5-B31E880204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g3da2f7e548870f8f_0:notes">
            <a:extLst>
              <a:ext uri="{FF2B5EF4-FFF2-40B4-BE49-F238E27FC236}">
                <a16:creationId xmlns:a16="http://schemas.microsoft.com/office/drawing/2014/main" id="{E3769835-0860-B40D-6BF3-285CCAA7C2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DCA6B7-0D64-E8E2-133D-89076F923B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44989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BB32B9ED-18EF-0B5E-E4C8-71F6E487F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A8D203EB-AA32-A20C-8B36-2EE013C482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4551BAAB-17EB-6D6B-7FA8-EC0952ADA2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DFBCEC-7300-5ED9-924F-04188DDBF5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984076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5391499C-0BAF-6697-FA7A-5BF41AB31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ABC4BCEB-D940-1796-9C2F-F93D3235E5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8706E3D3-DFFA-2CE2-4584-7E3B626743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5772C3-AEF9-0272-7813-FEF4BFF272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314664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708F6898-75EB-70AB-3B97-04EA622BF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238A6D27-B66A-8FE7-D91D-768D575499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46B38D42-80FC-2F2F-CF03-4F2D308493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A49ABC-B66E-BE29-C2D5-7AFAE1C607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850507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96031B3B-757A-8257-88DB-F8AC117D6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BE01DBF7-F0F9-336C-A4B5-0DFCACDD5A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D7C78461-6014-F8E8-69A3-CCE4DFE8E7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95C5CD-D0F9-7FBA-3BA5-AA603601AF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3760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0f11af5efb_1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30f11af5efb_1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DB27B3-FEB5-3FD6-BC47-7441E93F31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499C8FE4-1776-AF01-6CC3-706C97198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536C2221-AE39-F082-9112-DF8EF053A2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73C3D584-3EC3-989D-7145-86C1278FE6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EE051C-CE96-1E0C-6AC0-6565B9B8F7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06523576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37580329-1575-CFAF-601E-94FAE49CC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4AE54A99-0D72-0A7F-A374-7116A9061E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4499D9F9-A041-92DF-7466-6DEBEF63B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CD6A82-3347-04D0-75D2-F856C13C65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456108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03FFF631-8D37-7363-4CEA-01A95BC45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52AB4489-DACA-F620-0297-2894003258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9F891E39-A4E5-E120-4177-4FD74674ED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DA70F0-4E12-9B51-9787-A3F6D43E64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563272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CCC5EA7D-0576-2379-897A-7669DE9B6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84259A38-639F-021E-645D-BCA904BD2B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42457270-3317-0B52-607C-EBAAAD196D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8BF6CA-1B63-4329-4B26-A0F97387CC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269221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7B3E00C9-1AEC-B0AC-47EC-560C9EC9B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FC30190E-0422-412A-E005-AFF748D67D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B96707AD-F079-F171-29EF-BB822160E8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DEEE47-D85D-5D4C-6192-0A71FFF553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979129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320D9E9D-8902-8CA4-3991-85C97979F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AE8A6512-59CD-2C1D-6066-B2ACFB7AFF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CA063804-8E27-267D-D155-A3488DA0FD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861E28-B231-4C2A-525C-D313E1ABCB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222759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1F6238A6-A390-304C-A210-4F299642B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636EB8AE-79E0-7436-2557-D286221A60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5498456D-E574-E9D2-0824-8060A10EF5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C441A6-4A1C-A64A-8BE8-3969DFFA9B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691672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73C2DB02-39CF-3B3A-71F1-FC6E97C20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724D5AFE-2868-06BE-ACC0-A77811A1EC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F6CC8EBC-CDED-7810-0B3C-7466B37E7B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447974-E5EF-2C4F-EEFE-BB1F29C244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511701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BDAF8049-DDBF-EA2E-63A0-528B7793D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EDFE56FF-E264-7DF2-AE68-891FA6C512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C9B9B133-B3AD-3F0F-6180-AA5167E4FF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9308E6-4FF4-E96F-A21E-D20DBF960E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647727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5A48C5D4-7EBC-9C4B-CCF8-691E5F834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6702E99C-EAFE-D57B-1EFD-C18EBF5AD5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8B3B6002-D414-4087-7C6E-5618ADF1D7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01DA1B-C51C-3E34-E74E-24221C328B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76487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f11af5efb_1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30f11af5efb_1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0C7D02-7BFD-23A4-87EE-5B54E80343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725D10BF-09A5-DB57-7343-1F12D66F4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003AB90A-5C9B-0A6A-2E13-C1486941B4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695936DD-57FE-7FAC-92FA-D73B1D86D2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75CDB5-6E2D-835E-B834-513AC535BA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9805399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DD2AC5D5-C02D-A4D3-1742-A382FA904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04792E52-482E-C564-47F0-D118D3BCD4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0E846339-B4AE-5F21-B87A-F8C7A97FA9D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338E4C-738D-984A-5912-A80D646AC9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780804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3F420A85-953A-2FC2-65AE-F71FDF36D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705B9443-E83E-9857-ABB3-9187E1FE81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E771E0B9-DC74-2EEC-5F0C-330F8F8DEAD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17EADE-FC98-9BDD-93A7-B1031D38FB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0304498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5E392D04-8A25-2900-7746-93E597F35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3CF44391-4666-B5AC-DF07-5F1F28FF14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02D7EBE7-62FB-8A6D-08CB-B833F3CBCF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6ED7A4-A064-6619-DC68-9DE112C150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874908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EDE52C66-FB98-8F4D-B1CC-C8C032A64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FFB60740-E6FB-FB6F-560F-34BD7148BB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14EC3189-2B1A-45F6-E1C1-7104628F15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FD34C2-E819-F34B-889C-D2A697A459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341193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A658EFD7-55F9-E712-73A3-8AD0FCAE6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B210312E-54D6-9A50-094F-E85AD39E6A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628024FA-00AD-32FD-2680-8243B19050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E18FFB-3EBC-2D93-C420-AAA008D351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382654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C479A486-5183-EAEC-4646-673C98B79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1B2D988D-ABD6-F62C-2C1B-1255D358CF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89126836-3A16-98DC-6B45-3E53330B25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482C58-3686-BDB3-E850-E1F45DAD5D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170092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0F3E479B-2686-957D-E524-0D79D6DB0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CB747B32-3F7C-571D-EDB3-34C20325BA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9A99453C-52AA-95E4-EE06-057FE0E60B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C44346-B975-89C7-9848-6B64815CC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1619404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F6F8FDE7-65C3-8DDB-BD4F-9FFC1FFD1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2E6D5FB3-F128-2FCF-9C23-7B34F2E38A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9D497688-FC52-43EE-601A-799908E9F1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3075BB-D99E-1D0F-3487-76773E14FA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964682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>
          <a:extLst>
            <a:ext uri="{FF2B5EF4-FFF2-40B4-BE49-F238E27FC236}">
              <a16:creationId xmlns:a16="http://schemas.microsoft.com/office/drawing/2014/main" id="{0CBC54A7-B35D-BFCB-7D2E-BB063157D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da2f7e548870f8f_0:notes">
            <a:extLst>
              <a:ext uri="{FF2B5EF4-FFF2-40B4-BE49-F238E27FC236}">
                <a16:creationId xmlns:a16="http://schemas.microsoft.com/office/drawing/2014/main" id="{4B6AC0A2-1123-9CB8-7D5E-F5C0C03B41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g3da2f7e548870f8f_0:notes">
            <a:extLst>
              <a:ext uri="{FF2B5EF4-FFF2-40B4-BE49-F238E27FC236}">
                <a16:creationId xmlns:a16="http://schemas.microsoft.com/office/drawing/2014/main" id="{FCCADBAA-B764-4714-3A66-47FA968C07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A40B73-4749-584A-116A-A4B67D9D26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1843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f11af5efb_1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30f11af5efb_1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985D08-6BDB-859B-8B42-C01B6F7FD3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596300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135436D2-33A5-EE6F-BF5A-DEA2277FE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F4952AFA-784A-E1B4-4659-D933D6AEF7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5E4F4763-56B9-E221-DC93-74E24C32D2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B9A430-5704-4974-C3CF-343E551607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026083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D4D3F7D2-CD40-5896-0CB7-CDDD9F711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B340A063-E84A-8C0F-805B-D89448414F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1163F8BA-3169-C46E-E509-B98FC7B6F6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D1D9A0-D67D-51C3-A3C8-9B2A14BB52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556674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5CFE3859-E13D-1931-44B5-762E35655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596E6D9D-16F3-B88E-1A18-DA06ACD793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D48D69B0-D9B8-B3FE-A0D4-68B6566043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8650B4-3F54-02C0-12C4-121DEB9C8A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290873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A9BAB2C6-AF2F-180A-41D4-6195067AE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E3DE0C4E-E6FA-6CF4-5A4A-789A67F7A5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F3C073EE-63B5-0A93-5A0C-BA92A36A04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79F2AA-C6EC-EB1C-B526-7DE5D21C10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28866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5176E19D-418E-B53E-1F4D-E4F2B4FFF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60C21631-AE84-8F75-98AB-BBDCECC428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25139750-3512-9383-E51E-EB8A10918F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62F443-3EE1-E3A5-D3E9-14947F631E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760279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DC52F6BD-E1AA-C38F-38D7-9FBCF1689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FE115A13-E766-E0D9-2F44-6CCDD88304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8A540858-25BE-D1CD-B35F-2726BA6CB3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9E0094-DA50-1703-34A4-8DFE019D58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8271739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A46A3282-D379-17DE-8F2B-183FA636A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AF1E43C1-F0B5-AC4B-CC89-D0FEB3985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365731F5-9C90-0D53-0146-6DDC74D139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3D52BD-D893-05C2-4548-9F79DA7348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941106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BFF9B601-8350-CD8D-73AD-0522318C8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3C91DC4F-BBAE-D7B4-9D7F-A57B7F92B9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AF3E9FE3-A2B0-48A5-11BB-D0F92F0E4D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B230D0-8833-E211-5119-20B8C8A135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8926800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82D72330-6366-BDD5-4692-BE1589729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2EB32645-8D2B-8CD2-8266-F56AEF10BE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893D493D-D410-EB72-D31D-3E813069E3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31827B-EFC2-4710-060F-1855E015AB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5641757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>
          <a:extLst>
            <a:ext uri="{FF2B5EF4-FFF2-40B4-BE49-F238E27FC236}">
              <a16:creationId xmlns:a16="http://schemas.microsoft.com/office/drawing/2014/main" id="{8B9EB78C-EF8B-9C6D-229E-0E74E33F8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da2f7e548870f8f_32:notes">
            <a:extLst>
              <a:ext uri="{FF2B5EF4-FFF2-40B4-BE49-F238E27FC236}">
                <a16:creationId xmlns:a16="http://schemas.microsoft.com/office/drawing/2014/main" id="{BB8000F6-2D76-8BE5-2D77-3EB0685045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3da2f7e548870f8f_32:notes">
            <a:extLst>
              <a:ext uri="{FF2B5EF4-FFF2-40B4-BE49-F238E27FC236}">
                <a16:creationId xmlns:a16="http://schemas.microsoft.com/office/drawing/2014/main" id="{4B98CCD1-EB19-381C-D154-B89C11A6D4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371263-8B5F-428B-9144-5425A737E1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2763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1" i="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F1B1C194-B508-4136-9F7A-A770FFA66460}" type="datetime1">
              <a:rPr lang="en-US" smtClean="0"/>
              <a:t>7/17/2025</a:t>
            </a:fld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Related Work</a:t>
            </a:r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r>
              <a:rPr lang="en-US"/>
              <a:t>/138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108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51560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●"/>
              <a:defRPr sz="30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20EAC122-F2D2-40B0-AF51-254CC93B6E73}" type="datetime1">
              <a:rPr lang="en-US" smtClean="0"/>
              <a:t>7/17/2025</a:t>
            </a:fld>
            <a:endParaRPr lang="en-US"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Related Work</a:t>
            </a:r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r>
              <a:rPr lang="en-US"/>
              <a:t>/138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 i="0" u="none" strike="noStrike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19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106394D7-FAB5-47A9-B29B-304EADDF22C4}" type="datetime1">
              <a:rPr lang="en-US" smtClean="0"/>
              <a:t>7/17/2025</a:t>
            </a:fld>
            <a:endParaRPr lang="en-US"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Related Work</a:t>
            </a:r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29.png"/><Relationship Id="rId4" Type="http://schemas.openxmlformats.org/officeDocument/2006/relationships/customXml" Target="../ink/ink1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9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/>
          <p:nvPr/>
        </p:nvSpPr>
        <p:spPr>
          <a:xfrm>
            <a:off x="0" y="301869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477980" y="1196505"/>
            <a:ext cx="11242072" cy="3421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en-GB" sz="4000"/>
              <a:t>BitAuction</a:t>
            </a:r>
            <a:br>
              <a:rPr lang="en-GB" sz="4000"/>
            </a:br>
            <a:br>
              <a:rPr lang="en-GB" sz="4000"/>
            </a:br>
            <a:br>
              <a:rPr lang="en-GB" sz="4000"/>
            </a:br>
            <a:r>
              <a:rPr lang="en-GB" sz="4000"/>
              <a:t>A Blockchain-based</a:t>
            </a:r>
            <a:br>
              <a:rPr lang="en-GB" sz="4000"/>
            </a:br>
            <a:r>
              <a:rPr lang="en-GB" sz="4000"/>
              <a:t>Decentralized Auction</a:t>
            </a:r>
            <a:br>
              <a:rPr lang="en-GB" sz="4000"/>
            </a:br>
            <a:r>
              <a:rPr lang="en-GB" sz="4000"/>
              <a:t>System</a:t>
            </a:r>
            <a:endParaRPr lang="en-GB" sz="4800"/>
          </a:p>
        </p:txBody>
      </p:sp>
      <p:sp>
        <p:nvSpPr>
          <p:cNvPr id="89" name="Google Shape;89;p13"/>
          <p:cNvSpPr/>
          <p:nvPr/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3"/>
          <p:cNvSpPr/>
          <p:nvPr/>
        </p:nvSpPr>
        <p:spPr>
          <a:xfrm>
            <a:off x="601769" y="2046306"/>
            <a:ext cx="10058180" cy="45719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3" descr="A group of hands holding sign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30221" y="2441088"/>
            <a:ext cx="5925805" cy="362754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7DC06B-1FC1-E25C-37F1-59E5DE218E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</a:t>
            </a:fld>
            <a:r>
              <a:rPr lang="en-US"/>
              <a:t>/138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D61ABB6-9E9E-9587-4340-F25415A0EEC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5EF3DB8-E6D6-4C27-BFC8-AB6C934C1BBC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Why build a blockchain-based auction system? (Cont’d)</a:t>
            </a:r>
            <a:endParaRPr lang="en-US" b="1" baseline="30000">
              <a:solidFill>
                <a:srgbClr val="000000"/>
              </a:solidFill>
            </a:endParaRPr>
          </a:p>
        </p:txBody>
      </p:sp>
      <p:sp>
        <p:nvSpPr>
          <p:cNvPr id="161" name="Google Shape;16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508000" indent="-457200">
              <a:lnSpc>
                <a:spcPct val="100000"/>
              </a:lnSpc>
              <a:spcBef>
                <a:spcPts val="0"/>
              </a:spcBef>
              <a:buSzPts val="2800"/>
            </a:pPr>
            <a:r>
              <a:rPr lang="en-US"/>
              <a:t>Blockchains give verifiability to auctions. Verifiability involves confirmation that the auction rules are followed.</a:t>
            </a:r>
            <a:r>
              <a:rPr lang="en-US" baseline="30000"/>
              <a:t>[3]</a:t>
            </a:r>
          </a:p>
          <a:p>
            <a:pPr marL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lang="en-US"/>
          </a:p>
          <a:p>
            <a:pPr marL="508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●"/>
            </a:pPr>
            <a:r>
              <a:rPr lang="en-US"/>
              <a:t>Non-repudiation of bids once they are verified. This property is achieved by the immutable nature of the blockchain.</a:t>
            </a:r>
            <a:r>
              <a:rPr lang="en-US" baseline="30000"/>
              <a:t>[3]</a:t>
            </a:r>
          </a:p>
          <a:p>
            <a:pPr marL="508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●"/>
            </a:pPr>
            <a:endParaRPr lang="en-US" baseline="30000"/>
          </a:p>
          <a:p>
            <a:pPr marL="508000" indent="-457200">
              <a:lnSpc>
                <a:spcPct val="100000"/>
              </a:lnSpc>
              <a:spcBef>
                <a:spcPts val="0"/>
              </a:spcBef>
              <a:buSzPts val="2800"/>
            </a:pPr>
            <a:r>
              <a:rPr lang="en-GB"/>
              <a:t>Global Accessibility with High Reliability: Participants from any part of the world can trust that their bids will be processed as per rules without fear of manipulation or downtime.</a:t>
            </a:r>
            <a:r>
              <a:rPr lang="en-GB" baseline="30000"/>
              <a:t>[2]</a:t>
            </a:r>
          </a:p>
          <a:p>
            <a:pPr marL="508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●"/>
            </a:pPr>
            <a:endParaRPr lang="en-US" baseline="30000"/>
          </a:p>
          <a:p>
            <a:pPr marL="508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●"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78CF3-6B2D-DE9C-9CA2-6AFA1050891C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407310" cy="365125"/>
          </a:xfrm>
        </p:spPr>
        <p:txBody>
          <a:bodyPr/>
          <a:lstStyle/>
          <a:p>
            <a:r>
              <a:rPr lang="en-US"/>
              <a:t>Why build a blockchain-based auction system?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F414-12A3-E807-963E-FC20127CA5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r>
              <a:rPr lang="en-US"/>
              <a:t>/138</a:t>
            </a:r>
          </a:p>
        </p:txBody>
      </p:sp>
      <p:cxnSp>
        <p:nvCxnSpPr>
          <p:cNvPr id="165" name="Google Shape;165;p20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95FAF1-9B8D-BCF0-B3BB-6401C22A9AF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887D487-71D5-47BA-B3B1-70C473519561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86328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E8403718-403E-9E29-75EA-BEE1C50C5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1F5B7287-0A3E-C24B-B81D-D64317F44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8.2.2 Create an auction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8EACA2-AABE-2954-3D6E-AD77B41FF9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100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546252A7-AD89-F86A-18A7-8EFC522807B8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53C2E-60C5-BE91-E9D5-5B50873B078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8067F640-7BFD-211D-518B-C95318C1186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38F7C2-0061-96E6-E6DF-B729A1F164A3}"/>
              </a:ext>
            </a:extLst>
          </p:cNvPr>
          <p:cNvGrpSpPr/>
          <p:nvPr/>
        </p:nvGrpSpPr>
        <p:grpSpPr>
          <a:xfrm>
            <a:off x="2456654" y="1728107"/>
            <a:ext cx="7292300" cy="4705167"/>
            <a:chOff x="2456654" y="1728107"/>
            <a:chExt cx="7292300" cy="4705167"/>
          </a:xfrm>
        </p:grpSpPr>
        <p:pic>
          <p:nvPicPr>
            <p:cNvPr id="8" name="Picture 7" descr="A screenshot of a computer screen&#10;&#10;AI-generated content may be incorrect.">
              <a:extLst>
                <a:ext uri="{FF2B5EF4-FFF2-40B4-BE49-F238E27FC236}">
                  <a16:creationId xmlns:a16="http://schemas.microsoft.com/office/drawing/2014/main" id="{C33A6ABA-F3C4-3D49-912E-A7DFDF425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56654" y="1728107"/>
              <a:ext cx="7292300" cy="4397390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71609D0-FE2C-8EB9-7FCD-3F84548D8AFE}"/>
                </a:ext>
              </a:extLst>
            </p:cNvPr>
            <p:cNvSpPr txBox="1"/>
            <p:nvPr/>
          </p:nvSpPr>
          <p:spPr>
            <a:xfrm>
              <a:off x="4582195" y="6125497"/>
              <a:ext cx="3041217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19.</a:t>
              </a:r>
              <a:r>
                <a:rPr lang="en-US"/>
                <a:t> Create auction in </a:t>
              </a:r>
              <a:r>
                <a:rPr lang="en-US" err="1"/>
                <a:t>BitAuction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646428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09AF834C-15F7-159C-E576-675235521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090AD56D-D661-C0C4-390F-6A7D21CA5E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8.2.3 Show seller's auctions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AD180E-3885-EC1D-7DE9-E954D105BD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101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3B34BC06-1659-C271-32E1-F30D27CCD86D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97277-1033-9B07-9A08-6676D39F4FC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94BF2AC7-2B04-AE90-651D-B8339E9DB49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F4ECFA4-144F-4CF0-CB26-44851EA87FD1}"/>
              </a:ext>
            </a:extLst>
          </p:cNvPr>
          <p:cNvGrpSpPr/>
          <p:nvPr/>
        </p:nvGrpSpPr>
        <p:grpSpPr>
          <a:xfrm>
            <a:off x="2588188" y="1477324"/>
            <a:ext cx="7523622" cy="4821698"/>
            <a:chOff x="2588188" y="1477324"/>
            <a:chExt cx="7523622" cy="4821698"/>
          </a:xfrm>
        </p:grpSpPr>
        <p:pic>
          <p:nvPicPr>
            <p:cNvPr id="8" name="Picture 7" descr="A screenshot of a auction&#10;&#10;AI-generated content may be incorrect.">
              <a:extLst>
                <a:ext uri="{FF2B5EF4-FFF2-40B4-BE49-F238E27FC236}">
                  <a16:creationId xmlns:a16="http://schemas.microsoft.com/office/drawing/2014/main" id="{DD35E98F-5396-4EC3-0BEA-CC68D3EAAF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8188" y="1477324"/>
              <a:ext cx="7523622" cy="4633276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1020311-1496-FDF2-753C-9BB76FB9BF2B}"/>
                </a:ext>
              </a:extLst>
            </p:cNvPr>
            <p:cNvSpPr txBox="1"/>
            <p:nvPr/>
          </p:nvSpPr>
          <p:spPr>
            <a:xfrm>
              <a:off x="4450280" y="5991245"/>
              <a:ext cx="3818674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20.</a:t>
              </a:r>
              <a:r>
                <a:rPr lang="en-US"/>
                <a:t> Showing seller’s auction in </a:t>
              </a:r>
              <a:r>
                <a:rPr lang="en-US" err="1"/>
                <a:t>BitAuction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6773269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559253CB-864B-3EE9-1B6A-2DDBBCCBA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958DFA7C-CED7-5D77-1FA5-4D80DD50F4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8.2.4 Show auction details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8C221A-3439-B574-A9E1-5FFF0643B9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102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E4DB470B-798A-512C-EE68-28A79EB37C0F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CEF7F-1A27-2E08-5663-3D4540C850E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1BA798E6-5355-CF7B-8369-59C3CEEAEA7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AFB11CE-F0FF-4C1E-368A-17D3499AAD81}"/>
              </a:ext>
            </a:extLst>
          </p:cNvPr>
          <p:cNvSpPr/>
          <p:nvPr/>
        </p:nvSpPr>
        <p:spPr>
          <a:xfrm>
            <a:off x="2490654" y="2191232"/>
            <a:ext cx="5117411" cy="246343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297A81F-6ECF-4CA8-04E2-542B314ECBEC}"/>
              </a:ext>
            </a:extLst>
          </p:cNvPr>
          <p:cNvGrpSpPr/>
          <p:nvPr/>
        </p:nvGrpSpPr>
        <p:grpSpPr>
          <a:xfrm>
            <a:off x="1972264" y="1523999"/>
            <a:ext cx="8247470" cy="4919438"/>
            <a:chOff x="1972264" y="1523999"/>
            <a:chExt cx="8247470" cy="4919438"/>
          </a:xfrm>
        </p:grpSpPr>
        <p:pic>
          <p:nvPicPr>
            <p:cNvPr id="8" name="Picture 7" descr="A screenshot of a web page&#10;&#10;AI-generated content may be incorrect.">
              <a:extLst>
                <a:ext uri="{FF2B5EF4-FFF2-40B4-BE49-F238E27FC236}">
                  <a16:creationId xmlns:a16="http://schemas.microsoft.com/office/drawing/2014/main" id="{98C8D672-4927-FAE0-8056-9FB810F58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72264" y="1523999"/>
              <a:ext cx="8247470" cy="4830537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5FCB685-AED7-DFB3-8267-A4F3D90F75C9}"/>
                </a:ext>
              </a:extLst>
            </p:cNvPr>
            <p:cNvSpPr txBox="1"/>
            <p:nvPr/>
          </p:nvSpPr>
          <p:spPr>
            <a:xfrm>
              <a:off x="4470318" y="6135660"/>
              <a:ext cx="3759362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21.</a:t>
              </a:r>
              <a:r>
                <a:rPr lang="en-US"/>
                <a:t> Showing auction details in </a:t>
              </a:r>
              <a:r>
                <a:rPr lang="en-US" err="1"/>
                <a:t>BitAuction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836034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27871EEB-53C3-C926-8552-08325C76E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C96442F7-0423-4D34-C6A8-0C82D15599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8.2.5 Submit bid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DB4A2C-6573-655F-F7E6-F133CE4EA1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103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CF9579A0-F3EF-C9AF-B994-D98731A0BCB2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3A836-A9D0-2933-DD7E-C9A0C0C58BC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A739E5B3-704B-1937-9F90-3427328768EC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8D7FCCE-7A98-9F65-FE57-323EC2B84E3A}"/>
              </a:ext>
            </a:extLst>
          </p:cNvPr>
          <p:cNvSpPr/>
          <p:nvPr/>
        </p:nvSpPr>
        <p:spPr>
          <a:xfrm>
            <a:off x="7512795" y="1987080"/>
            <a:ext cx="1782927" cy="205513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FC4955-0273-263D-00D8-6F72D2A784D0}"/>
              </a:ext>
            </a:extLst>
          </p:cNvPr>
          <p:cNvGrpSpPr/>
          <p:nvPr/>
        </p:nvGrpSpPr>
        <p:grpSpPr>
          <a:xfrm>
            <a:off x="2883812" y="1536094"/>
            <a:ext cx="6920282" cy="4907674"/>
            <a:chOff x="2883812" y="1536094"/>
            <a:chExt cx="6920282" cy="4907674"/>
          </a:xfrm>
        </p:grpSpPr>
        <p:pic>
          <p:nvPicPr>
            <p:cNvPr id="8" name="Picture 7" descr="A screenshot of a bid&#10;&#10;AI-generated content may be incorrect.">
              <a:extLst>
                <a:ext uri="{FF2B5EF4-FFF2-40B4-BE49-F238E27FC236}">
                  <a16:creationId xmlns:a16="http://schemas.microsoft.com/office/drawing/2014/main" id="{68299A96-BDC6-4BD8-3A10-B4A87390F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83812" y="1536094"/>
              <a:ext cx="6920282" cy="4677893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A6BB8DD-0AA1-88A4-FF43-604DBADFD6C6}"/>
                </a:ext>
              </a:extLst>
            </p:cNvPr>
            <p:cNvSpPr txBox="1"/>
            <p:nvPr/>
          </p:nvSpPr>
          <p:spPr>
            <a:xfrm>
              <a:off x="4734058" y="6135991"/>
              <a:ext cx="2723823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22.</a:t>
              </a:r>
              <a:r>
                <a:rPr lang="en-US"/>
                <a:t> Submit bid in </a:t>
              </a:r>
              <a:r>
                <a:rPr lang="en-US" err="1"/>
                <a:t>BitAuction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540378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AEDF9A46-D8D4-85B6-E26C-2C4AFFE2D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A018DC67-A71B-542B-C6C1-67DB42C887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8.2.6 Show highest bid &amp; live streaming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DEA65-7BE2-BBE9-9874-614BD5E701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104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A8C91760-B2F8-E17E-4F7C-E6F2041D03D7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91BD9-E31D-7E0E-D659-C1BE8B64AAB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75167F38-C69D-340A-BB2D-02F11B05700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CFECA48-00C7-6FFA-BC72-74E3BAEEDE26}"/>
              </a:ext>
            </a:extLst>
          </p:cNvPr>
          <p:cNvGrpSpPr/>
          <p:nvPr/>
        </p:nvGrpSpPr>
        <p:grpSpPr>
          <a:xfrm>
            <a:off x="2368164" y="1499808"/>
            <a:ext cx="7306665" cy="4937574"/>
            <a:chOff x="2368164" y="1499808"/>
            <a:chExt cx="7306665" cy="4937574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2E87A12-52C1-4FE2-EB86-5EC2EB99CCFF}"/>
                </a:ext>
              </a:extLst>
            </p:cNvPr>
            <p:cNvGrpSpPr/>
            <p:nvPr/>
          </p:nvGrpSpPr>
          <p:grpSpPr>
            <a:xfrm>
              <a:off x="2368164" y="1499808"/>
              <a:ext cx="7306665" cy="4724011"/>
              <a:chOff x="2368164" y="1499808"/>
              <a:chExt cx="7306665" cy="4874383"/>
            </a:xfrm>
          </p:grpSpPr>
          <p:pic>
            <p:nvPicPr>
              <p:cNvPr id="8" name="Picture 7" descr="A screenshot of a web page&#10;&#10;AI-generated content may be incorrect.">
                <a:extLst>
                  <a:ext uri="{FF2B5EF4-FFF2-40B4-BE49-F238E27FC236}">
                    <a16:creationId xmlns:a16="http://schemas.microsoft.com/office/drawing/2014/main" id="{DC5B3674-24C2-07B5-32C7-81997E0CE1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05074" y="1499808"/>
                <a:ext cx="7169755" cy="4874383"/>
              </a:xfrm>
              <a:prstGeom prst="rect">
                <a:avLst/>
              </a:prstGeom>
            </p:spPr>
          </p:pic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202CD2AC-376D-78DB-4284-286ED1305AED}"/>
                  </a:ext>
                </a:extLst>
              </p:cNvPr>
              <p:cNvSpPr/>
              <p:nvPr/>
            </p:nvSpPr>
            <p:spPr>
              <a:xfrm>
                <a:off x="3044144" y="1715308"/>
                <a:ext cx="1265742" cy="258592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7FA4B815-D6C9-CA19-5920-E3E49EB03888}"/>
                  </a:ext>
                </a:extLst>
              </p:cNvPr>
              <p:cNvSpPr/>
              <p:nvPr/>
            </p:nvSpPr>
            <p:spPr>
              <a:xfrm>
                <a:off x="7224258" y="3685622"/>
                <a:ext cx="1265742" cy="258592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818AF15E-EE80-6A02-6F4C-20B22D8B956C}"/>
                  </a:ext>
                </a:extLst>
              </p:cNvPr>
              <p:cNvCxnSpPr/>
              <p:nvPr/>
            </p:nvCxnSpPr>
            <p:spPr>
              <a:xfrm>
                <a:off x="2368164" y="4477734"/>
                <a:ext cx="830218" cy="544405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11E5BB6-A0A4-B9C9-0904-4082D447D537}"/>
                </a:ext>
              </a:extLst>
            </p:cNvPr>
            <p:cNvSpPr txBox="1"/>
            <p:nvPr/>
          </p:nvSpPr>
          <p:spPr>
            <a:xfrm>
              <a:off x="3598724" y="6129605"/>
              <a:ext cx="4982454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23. </a:t>
              </a:r>
              <a:r>
                <a:rPr lang="en-US"/>
                <a:t>Showing highest bid and live streaming in </a:t>
              </a:r>
              <a:r>
                <a:rPr lang="en-US" err="1"/>
                <a:t>BitAuction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384121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C8833BB9-B2A9-BE85-2C9D-833B297C3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555D9F75-FFD9-3165-A980-04D858D994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8.2.7 Show Notifications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808EC0-C7F4-ED0F-156B-58A87A381B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105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C0B07564-BD2D-594D-0D6B-5E146639B85B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F67B8-DADA-D24A-1C5F-0A955505D92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B1D053D9-C8F7-B132-F508-DD5642B400C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FA5A9DB-5A51-498A-B023-4BBD34603CB8}"/>
              </a:ext>
            </a:extLst>
          </p:cNvPr>
          <p:cNvGrpSpPr/>
          <p:nvPr/>
        </p:nvGrpSpPr>
        <p:grpSpPr>
          <a:xfrm>
            <a:off x="645903" y="1711445"/>
            <a:ext cx="11208234" cy="4387532"/>
            <a:chOff x="645903" y="1711445"/>
            <a:chExt cx="11208234" cy="4387532"/>
          </a:xfrm>
        </p:grpSpPr>
        <p:pic>
          <p:nvPicPr>
            <p:cNvPr id="2" name="Picture 1" descr="A screenshot of a notification&#10;&#10;AI-generated content may be incorrect.">
              <a:extLst>
                <a:ext uri="{FF2B5EF4-FFF2-40B4-BE49-F238E27FC236}">
                  <a16:creationId xmlns:a16="http://schemas.microsoft.com/office/drawing/2014/main" id="{4588A7E3-EE52-7C43-323F-5002DF2EA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5903" y="1711445"/>
              <a:ext cx="5293025" cy="3995828"/>
            </a:xfrm>
            <a:prstGeom prst="rect">
              <a:avLst/>
            </a:prstGeom>
          </p:spPr>
        </p:pic>
        <p:pic>
          <p:nvPicPr>
            <p:cNvPr id="3" name="Picture 2" descr="A search box with a message&#10;&#10;AI-generated content may be incorrect.">
              <a:extLst>
                <a:ext uri="{FF2B5EF4-FFF2-40B4-BE49-F238E27FC236}">
                  <a16:creationId xmlns:a16="http://schemas.microsoft.com/office/drawing/2014/main" id="{EF91C3AA-923B-B3CE-1407-CF80FCDC8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103" r="31447" b="275"/>
            <a:stretch>
              <a:fillRect/>
            </a:stretch>
          </p:blipFill>
          <p:spPr>
            <a:xfrm>
              <a:off x="5815641" y="1715939"/>
              <a:ext cx="6038496" cy="399228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0C2A38F-A33E-704F-A5CD-07C3FBD19922}"/>
                </a:ext>
              </a:extLst>
            </p:cNvPr>
            <p:cNvSpPr txBox="1"/>
            <p:nvPr/>
          </p:nvSpPr>
          <p:spPr>
            <a:xfrm>
              <a:off x="4463845" y="5791200"/>
              <a:ext cx="3381054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24.</a:t>
              </a:r>
              <a:r>
                <a:rPr lang="en-US"/>
                <a:t> Notification system in </a:t>
              </a:r>
              <a:r>
                <a:rPr lang="en-US" err="1"/>
                <a:t>BitAuction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419061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4EB66D3C-48BC-4B07-07EA-8F4131392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3966EC57-B44F-3E6D-E722-AFECC7BB08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8.2.8 End auction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52002A-5AC2-C138-2877-0AA2A3D2FD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106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C737F71F-3055-437A-E588-AEBD2A341A0A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9D5BF-9B03-BAEF-3B9A-CBB97EB2498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FC396D69-B079-7054-DA60-8BCF6B693FA6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CA81E-0952-42A2-DCAF-8939CBA482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BA0F21-6F43-A0B0-097B-D0314FCACA4C}"/>
              </a:ext>
            </a:extLst>
          </p:cNvPr>
          <p:cNvGrpSpPr/>
          <p:nvPr/>
        </p:nvGrpSpPr>
        <p:grpSpPr>
          <a:xfrm>
            <a:off x="2628429" y="1496787"/>
            <a:ext cx="7161928" cy="4892116"/>
            <a:chOff x="2628429" y="1496787"/>
            <a:chExt cx="7161928" cy="489211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50B5159-3F8E-867B-94E8-059FC57B7207}"/>
                </a:ext>
              </a:extLst>
            </p:cNvPr>
            <p:cNvGrpSpPr/>
            <p:nvPr/>
          </p:nvGrpSpPr>
          <p:grpSpPr>
            <a:xfrm>
              <a:off x="2628429" y="1496787"/>
              <a:ext cx="7161928" cy="4680176"/>
              <a:chOff x="2628429" y="1496787"/>
              <a:chExt cx="7161928" cy="4826000"/>
            </a:xfrm>
          </p:grpSpPr>
          <p:pic>
            <p:nvPicPr>
              <p:cNvPr id="2" name="Picture 1" descr="A screenshot of a web page&#10;&#10;AI-generated content may be incorrect.">
                <a:extLst>
                  <a:ext uri="{FF2B5EF4-FFF2-40B4-BE49-F238E27FC236}">
                    <a16:creationId xmlns:a16="http://schemas.microsoft.com/office/drawing/2014/main" id="{34FC6CBC-D14C-6BC5-4B47-ADC9894EF6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28429" y="1496787"/>
                <a:ext cx="7161928" cy="4826000"/>
              </a:xfrm>
              <a:prstGeom prst="rect">
                <a:avLst/>
              </a:prstGeom>
            </p:spPr>
          </p:pic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84628A6F-B058-CEC9-5B77-D20DABABE62E}"/>
                  </a:ext>
                </a:extLst>
              </p:cNvPr>
              <p:cNvSpPr/>
              <p:nvPr/>
            </p:nvSpPr>
            <p:spPr>
              <a:xfrm>
                <a:off x="7497622" y="2828003"/>
                <a:ext cx="1729201" cy="477998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BA8ACAC-6265-A37B-40B7-BA5FA306B1F3}"/>
                </a:ext>
              </a:extLst>
            </p:cNvPr>
            <p:cNvSpPr txBox="1"/>
            <p:nvPr/>
          </p:nvSpPr>
          <p:spPr>
            <a:xfrm>
              <a:off x="4797788" y="6081126"/>
              <a:ext cx="2823209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25.</a:t>
              </a:r>
              <a:r>
                <a:rPr lang="en-US"/>
                <a:t> End auction in </a:t>
              </a:r>
              <a:r>
                <a:rPr lang="en-US" err="1"/>
                <a:t>BitAuction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44726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>
          <a:extLst>
            <a:ext uri="{FF2B5EF4-FFF2-40B4-BE49-F238E27FC236}">
              <a16:creationId xmlns:a16="http://schemas.microsoft.com/office/drawing/2014/main" id="{50FC8B49-AAE0-FEBF-C534-FE98DBEF4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89">
            <a:extLst>
              <a:ext uri="{FF2B5EF4-FFF2-40B4-BE49-F238E27FC236}">
                <a16:creationId xmlns:a16="http://schemas.microsoft.com/office/drawing/2014/main" id="{F95557A4-4156-DE44-C5B2-BCE10B09D5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871" name="Google Shape;871;p89">
            <a:extLst>
              <a:ext uri="{FF2B5EF4-FFF2-40B4-BE49-F238E27FC236}">
                <a16:creationId xmlns:a16="http://schemas.microsoft.com/office/drawing/2014/main" id="{F22E83A1-48F5-613A-F11B-FD7AA48836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>
                <a:solidFill>
                  <a:schemeClr val="lt2"/>
                </a:solidFill>
              </a:rPr>
              <a:t>at is a blockchain-based auction system?</a:t>
            </a: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Scope of work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Development Process, Environment and Tools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 startAt="8"/>
            </a:pPr>
            <a:r>
              <a:rPr lang="en-US" sz="3200">
                <a:solidFill>
                  <a:schemeClr val="lt2"/>
                </a:solidFill>
              </a:rPr>
              <a:t>Implementation 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 startAt="9"/>
            </a:pPr>
            <a:r>
              <a:rPr lang="en-US" sz="3200">
                <a:solidFill>
                  <a:schemeClr val="tx1"/>
                </a:solidFill>
              </a:rPr>
              <a:t>Results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 startAt="9"/>
            </a:pPr>
            <a:r>
              <a:rPr lang="en-US" sz="3200">
                <a:solidFill>
                  <a:schemeClr val="lt2"/>
                </a:solidFill>
              </a:rPr>
              <a:t>Conclusion and Future Work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9EE5E-ABB5-84FE-5BDD-28D272D18D9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EE4428-606C-417E-E3BA-B5AEC30D41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107</a:t>
            </a:fld>
            <a:r>
              <a:rPr lang="en-US"/>
              <a:t>/138</a:t>
            </a:r>
          </a:p>
        </p:txBody>
      </p:sp>
      <p:cxnSp>
        <p:nvCxnSpPr>
          <p:cNvPr id="875" name="Google Shape;875;p89">
            <a:extLst>
              <a:ext uri="{FF2B5EF4-FFF2-40B4-BE49-F238E27FC236}">
                <a16:creationId xmlns:a16="http://schemas.microsoft.com/office/drawing/2014/main" id="{F219BAB9-AB11-9512-D460-EB8F5D65839F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15FBD-FC4C-77E4-6A69-C3844FBE943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28E49F9-656D-49EF-BBB5-C2D19F2ED3ED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1770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2E067E0D-06EA-99EF-BC5A-DCF9112B4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6F7BB002-9679-0BC6-FFD7-14FE0C261B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9 Results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AD506-E5B5-8F11-F5DA-89EB8AECD6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108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76AE61A7-1A73-D3A8-BEEB-6204CBBAAC5E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0A0E5-CD33-7C91-2C5C-7D213CB0CCE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5808AFD-099E-A28D-D7B3-9FABDB67141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BE5EC7-17B6-D2F2-8F51-B7E663E876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9.1 Hyperledger Explorer</a:t>
            </a:r>
          </a:p>
          <a:p>
            <a:pPr marL="0" indent="0">
              <a:buNone/>
            </a:pPr>
            <a:r>
              <a:rPr lang="en-US"/>
              <a:t>9.2 NTP server Testing</a:t>
            </a:r>
          </a:p>
          <a:p>
            <a:pPr marL="0" indent="0">
              <a:buNone/>
            </a:pPr>
            <a:r>
              <a:rPr lang="en-US"/>
              <a:t>9.3 Performance Testing</a:t>
            </a:r>
          </a:p>
          <a:p>
            <a:pPr marL="0" indent="0">
              <a:buNone/>
            </a:pPr>
            <a:r>
              <a:rPr lang="en-US"/>
              <a:t>9.4</a:t>
            </a:r>
            <a:r>
              <a:rPr lang="en-US">
                <a:solidFill>
                  <a:srgbClr val="000000"/>
                </a:solidFill>
              </a:rPr>
              <a:t> </a:t>
            </a:r>
            <a:r>
              <a:rPr lang="en-US" sz="3200">
                <a:solidFill>
                  <a:srgbClr val="000000"/>
                </a:solidFill>
              </a:rPr>
              <a:t>Results</a:t>
            </a:r>
          </a:p>
          <a:p>
            <a:pPr marL="0" indent="0">
              <a:buNone/>
            </a:pPr>
            <a:r>
              <a:rPr lang="en-US" sz="3200"/>
              <a:t> 9.4.1 Baseline Results</a:t>
            </a:r>
          </a:p>
          <a:p>
            <a:pPr marL="0" indent="0">
              <a:buNone/>
            </a:pPr>
            <a:r>
              <a:rPr lang="en-US" sz="3200"/>
              <a:t> 9.4.2 Final Results</a:t>
            </a:r>
          </a:p>
          <a:p>
            <a:pPr marL="0" indent="0">
              <a:buNone/>
            </a:pPr>
            <a:r>
              <a:rPr lang="en-US" sz="3200"/>
              <a:t>9.5 Discussions</a:t>
            </a:r>
          </a:p>
          <a:p>
            <a:pPr marL="0" indent="0">
              <a:buNone/>
            </a:pPr>
            <a:r>
              <a:rPr lang="en-US"/>
              <a:t>9.6 Recommendations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8241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3ECEBA24-711D-EE9C-42AD-A62DD4E6B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33637DA9-20E5-F88A-E51A-39B2DDB721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9.1 Hyperledger Explorer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013EC8-60B8-2EC1-74FE-44291B9A9E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109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7A3CFAD9-94AA-B991-AB38-4CD279502767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0B550-5811-D52C-B295-00213B2CFA0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18A9E934-0B98-E593-FBE1-C1C2F1B20AA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05302-842E-9FC9-3199-7F381AA97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17798"/>
            <a:ext cx="10851242" cy="42323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As part of the project, we integrated </a:t>
            </a:r>
            <a:r>
              <a:rPr lang="en-US" b="1"/>
              <a:t>Hyperledger Explorer</a:t>
            </a:r>
            <a:r>
              <a:rPr lang="en-US"/>
              <a:t>, a powerful tool that provides real-time visibility into the blockchain network to showcase: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n-US"/>
              <a:t>Live Transaction Tracking: Visualization of all transactions occurring on the network.</a:t>
            </a:r>
          </a:p>
          <a:p>
            <a:pPr marL="457200" lvl="1" indent="0">
              <a:buNone/>
            </a:pPr>
            <a:endParaRPr lang="en-US"/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n-US"/>
              <a:t>Block Details: Inspection of block details, including block height, hash, and timestamp.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  <p:pic>
        <p:nvPicPr>
          <p:cNvPr id="2" name="Picture 1" descr="A black and blue logo&#10;&#10;AI-generated content may be incorrect.">
            <a:extLst>
              <a:ext uri="{FF2B5EF4-FFF2-40B4-BE49-F238E27FC236}">
                <a16:creationId xmlns:a16="http://schemas.microsoft.com/office/drawing/2014/main" id="{4307CE2E-E499-1DD5-68CC-165338A9C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429" y="-1"/>
            <a:ext cx="3175001" cy="162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800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>
          <a:extLst>
            <a:ext uri="{FF2B5EF4-FFF2-40B4-BE49-F238E27FC236}">
              <a16:creationId xmlns:a16="http://schemas.microsoft.com/office/drawing/2014/main" id="{44CBFC23-5C4B-9DA5-8874-5C4B3DE80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>
            <a:extLst>
              <a:ext uri="{FF2B5EF4-FFF2-40B4-BE49-F238E27FC236}">
                <a16:creationId xmlns:a16="http://schemas.microsoft.com/office/drawing/2014/main" id="{5007863C-82EB-BDD5-3E68-31E75CC1D1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2.4 Do we need Blockchain?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C5A74-B859-1F24-15C2-4ACEF02CCB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r>
              <a:rPr lang="en-US"/>
              <a:t>/138</a:t>
            </a:r>
          </a:p>
        </p:txBody>
      </p:sp>
      <p:cxnSp>
        <p:nvCxnSpPr>
          <p:cNvPr id="236" name="Google Shape;236;p27">
            <a:extLst>
              <a:ext uri="{FF2B5EF4-FFF2-40B4-BE49-F238E27FC236}">
                <a16:creationId xmlns:a16="http://schemas.microsoft.com/office/drawing/2014/main" id="{5B9B40D4-3F82-3085-B7B6-18C43A94E034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iamond 3">
            <a:extLst>
              <a:ext uri="{FF2B5EF4-FFF2-40B4-BE49-F238E27FC236}">
                <a16:creationId xmlns:a16="http://schemas.microsoft.com/office/drawing/2014/main" id="{8F9366EA-20B4-A386-CF2B-DF0A6563EE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4079" y="1674146"/>
            <a:ext cx="1828800" cy="1463040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Do you </a:t>
            </a:r>
            <a:endParaRPr lang="ar-EG" sz="1600"/>
          </a:p>
          <a:p>
            <a:pPr algn="ctr"/>
            <a:r>
              <a:rPr lang="en-US" sz="1600"/>
              <a:t>need to store </a:t>
            </a:r>
            <a:endParaRPr lang="ar-EG" sz="1600"/>
          </a:p>
          <a:p>
            <a:pPr algn="ctr"/>
            <a:r>
              <a:rPr lang="en-US" sz="1600"/>
              <a:t>state?</a:t>
            </a:r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170011B4-3959-012A-A532-D24436E2098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565605" y="1668289"/>
            <a:ext cx="1828800" cy="1463040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Are there </a:t>
            </a:r>
            <a:endParaRPr lang="ar-EG" sz="1600"/>
          </a:p>
          <a:p>
            <a:pPr algn="ctr"/>
            <a:r>
              <a:rPr lang="en-US" sz="1600"/>
              <a:t>multiple </a:t>
            </a:r>
            <a:endParaRPr lang="ar-EG" sz="1600"/>
          </a:p>
          <a:p>
            <a:pPr algn="ctr"/>
            <a:r>
              <a:rPr lang="en-US" sz="1600"/>
              <a:t>writers?</a:t>
            </a: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4646041B-020B-0662-5EFA-EBD1F27EB88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47131" y="1668289"/>
            <a:ext cx="1828795" cy="1463040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Can you </a:t>
            </a:r>
          </a:p>
          <a:p>
            <a:pPr algn="ctr"/>
            <a:r>
              <a:rPr lang="en-US" sz="1600"/>
              <a:t>use an always </a:t>
            </a:r>
          </a:p>
          <a:p>
            <a:pPr algn="ctr"/>
            <a:r>
              <a:rPr lang="en-US" sz="1600"/>
              <a:t>online TTP?</a:t>
            </a:r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B193B1C4-4C36-B1EA-E259-57549C8FDD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928652" y="1668289"/>
            <a:ext cx="1828800" cy="1463040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Are all</a:t>
            </a:r>
            <a:endParaRPr lang="ar-EG" sz="1600"/>
          </a:p>
          <a:p>
            <a:pPr algn="ctr"/>
            <a:r>
              <a:rPr lang="ar-EG" sz="1600"/>
              <a:t> </a:t>
            </a:r>
            <a:r>
              <a:rPr lang="en-US" sz="1600"/>
              <a:t>writers </a:t>
            </a:r>
            <a:endParaRPr lang="ar-EG" sz="1600"/>
          </a:p>
          <a:p>
            <a:pPr algn="ctr"/>
            <a:r>
              <a:rPr lang="en-US" sz="1600"/>
              <a:t>known?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E89E0F6C-1889-0167-D495-56B67E6FB14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3572399"/>
            <a:ext cx="1828800" cy="1463040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Are all </a:t>
            </a:r>
            <a:endParaRPr lang="ar-EG" sz="1600"/>
          </a:p>
          <a:p>
            <a:pPr algn="ctr"/>
            <a:r>
              <a:rPr lang="en-US" sz="1600"/>
              <a:t>writers </a:t>
            </a:r>
            <a:endParaRPr lang="ar-EG" sz="1600"/>
          </a:p>
          <a:p>
            <a:pPr algn="ctr"/>
            <a:r>
              <a:rPr lang="en-US" sz="1600"/>
              <a:t>trusted?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781C1CE9-D43C-FB12-6D9E-DA0F25057E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268929" y="3572399"/>
            <a:ext cx="1828800" cy="1463040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Is public </a:t>
            </a:r>
            <a:endParaRPr lang="ar-EG" sz="1600"/>
          </a:p>
          <a:p>
            <a:pPr algn="ctr"/>
            <a:r>
              <a:rPr lang="en-US" sz="1600"/>
              <a:t>verifiability </a:t>
            </a:r>
            <a:endParaRPr lang="ar-EG" sz="1600"/>
          </a:p>
          <a:p>
            <a:pPr algn="ctr"/>
            <a:r>
              <a:rPr lang="en-US" sz="1600"/>
              <a:t>required?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C05156B-CC9C-F3FB-249D-6324586F488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16380" y="1951764"/>
            <a:ext cx="1474839" cy="8960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Permissionless </a:t>
            </a:r>
          </a:p>
          <a:p>
            <a:pPr algn="ctr"/>
            <a:r>
              <a:rPr lang="en-US" sz="1600"/>
              <a:t>Blockchain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DAC7F0C-F899-465E-C92E-4A2C5A6199D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0693" y="3101131"/>
            <a:ext cx="1474839" cy="896089"/>
          </a:xfrm>
          <a:prstGeom prst="roundRect">
            <a:avLst/>
          </a:prstGeom>
          <a:ln w="57150">
            <a:solidFill>
              <a:srgbClr val="CC020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Public </a:t>
            </a:r>
          </a:p>
          <a:p>
            <a:pPr algn="ctr"/>
            <a:r>
              <a:rPr lang="en-US" sz="1600"/>
              <a:t>Permissioned</a:t>
            </a:r>
          </a:p>
          <a:p>
            <a:pPr algn="ctr"/>
            <a:r>
              <a:rPr lang="en-US" sz="1600"/>
              <a:t>Blockchain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514D351-3200-2AF8-C847-A1EE204D302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16380" y="4250498"/>
            <a:ext cx="1474839" cy="8960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Private </a:t>
            </a:r>
          </a:p>
          <a:p>
            <a:pPr algn="ctr"/>
            <a:r>
              <a:rPr lang="en-US" sz="1600"/>
              <a:t>Permissioned</a:t>
            </a:r>
          </a:p>
          <a:p>
            <a:pPr algn="ctr"/>
            <a:r>
              <a:rPr lang="en-US" sz="1600"/>
              <a:t>Blockchain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61F1710-952E-25B9-93B0-8CE37A313E92}"/>
              </a:ext>
            </a:extLst>
          </p:cNvPr>
          <p:cNvSpPr>
            <a:spLocks/>
          </p:cNvSpPr>
          <p:nvPr/>
        </p:nvSpPr>
        <p:spPr>
          <a:xfrm>
            <a:off x="10616380" y="5460261"/>
            <a:ext cx="1474839" cy="8960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600"/>
              <a:t>Don’t use </a:t>
            </a:r>
          </a:p>
          <a:p>
            <a:pPr algn="ctr"/>
            <a:r>
              <a:rPr lang="en-US" sz="1600"/>
              <a:t>Blockchain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3A420D1-AAE9-EA4E-E5CA-D2CCE29DBDDA}"/>
              </a:ext>
            </a:extLst>
          </p:cNvPr>
          <p:cNvCxnSpPr>
            <a:cxnSpLocks noGrp="1" noRot="1" noMove="1" noResize="1" noEditPoints="1" noAdjustHandles="1" noChangeArrowheads="1" noChangeShapeType="1"/>
            <a:stCxn id="4" idx="3"/>
            <a:endCxn id="5" idx="1"/>
          </p:cNvCxnSpPr>
          <p:nvPr/>
        </p:nvCxnSpPr>
        <p:spPr>
          <a:xfrm flipV="1">
            <a:off x="2212879" y="2399809"/>
            <a:ext cx="352726" cy="58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1D86F1A-CABB-9EA1-86CD-BE61C967472F}"/>
              </a:ext>
            </a:extLst>
          </p:cNvPr>
          <p:cNvCxnSpPr>
            <a:cxnSpLocks noGrp="1" noRot="1" noMove="1" noResize="1" noEditPoints="1" noAdjustHandles="1" noChangeArrowheads="1" noChangeShapeType="1"/>
            <a:stCxn id="5" idx="3"/>
            <a:endCxn id="7" idx="1"/>
          </p:cNvCxnSpPr>
          <p:nvPr/>
        </p:nvCxnSpPr>
        <p:spPr>
          <a:xfrm>
            <a:off x="4394405" y="2399809"/>
            <a:ext cx="3527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47A2F15-D269-CE5F-36AA-3C1C62312AE2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3"/>
            <a:endCxn id="8" idx="1"/>
          </p:cNvCxnSpPr>
          <p:nvPr/>
        </p:nvCxnSpPr>
        <p:spPr>
          <a:xfrm>
            <a:off x="6575926" y="2399809"/>
            <a:ext cx="3527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93BCFBF-1EBD-36D8-58ED-D0398DE2A68E}"/>
              </a:ext>
            </a:extLst>
          </p:cNvPr>
          <p:cNvCxnSpPr>
            <a:cxnSpLocks noGrp="1" noRot="1" noMove="1" noResize="1" noEditPoints="1" noAdjustHandles="1" noChangeArrowheads="1" noChangeShapeType="1"/>
            <a:stCxn id="8" idx="3"/>
            <a:endCxn id="11" idx="1"/>
          </p:cNvCxnSpPr>
          <p:nvPr/>
        </p:nvCxnSpPr>
        <p:spPr>
          <a:xfrm>
            <a:off x="8757452" y="2399809"/>
            <a:ext cx="18589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6CD6C6A4-06E0-FA26-4A40-35CC6BF087D8}"/>
              </a:ext>
            </a:extLst>
          </p:cNvPr>
          <p:cNvCxnSpPr>
            <a:cxnSpLocks noGrp="1" noRot="1" noMove="1" noResize="1" noEditPoints="1" noAdjustHandles="1" noChangeArrowheads="1" noChangeShapeType="1"/>
            <a:stCxn id="8" idx="2"/>
            <a:endCxn id="9" idx="0"/>
          </p:cNvCxnSpPr>
          <p:nvPr/>
        </p:nvCxnSpPr>
        <p:spPr>
          <a:xfrm rot="5400000">
            <a:off x="7206191" y="2935538"/>
            <a:ext cx="441070" cy="832652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F56B4E-48B6-8647-EB4C-B93A1E78EAD7}"/>
              </a:ext>
            </a:extLst>
          </p:cNvPr>
          <p:cNvCxnSpPr>
            <a:cxnSpLocks noGrp="1" noRot="1" noMove="1" noResize="1" noEditPoints="1" noAdjustHandles="1" noChangeArrowheads="1" noChangeShapeType="1"/>
            <a:stCxn id="9" idx="3"/>
            <a:endCxn id="10" idx="1"/>
          </p:cNvCxnSpPr>
          <p:nvPr/>
        </p:nvCxnSpPr>
        <p:spPr>
          <a:xfrm>
            <a:off x="7924800" y="4303919"/>
            <a:ext cx="34412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E6671A08-542E-4738-BBCC-918D76761D5A}"/>
              </a:ext>
            </a:extLst>
          </p:cNvPr>
          <p:cNvCxnSpPr>
            <a:cxnSpLocks noGrp="1" noRot="1" noMove="1" noResize="1" noEditPoints="1" noAdjustHandles="1" noChangeArrowheads="1" noChangeShapeType="1"/>
            <a:stCxn id="10" idx="0"/>
            <a:endCxn id="12" idx="1"/>
          </p:cNvCxnSpPr>
          <p:nvPr/>
        </p:nvCxnSpPr>
        <p:spPr>
          <a:xfrm rot="5400000" flipH="1" flipV="1">
            <a:off x="9890400" y="2842106"/>
            <a:ext cx="23223" cy="1437364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9D6A3889-1CFA-D78D-EEA1-BCC4504D91A3}"/>
              </a:ext>
            </a:extLst>
          </p:cNvPr>
          <p:cNvCxnSpPr>
            <a:cxnSpLocks noGrp="1" noRot="1" noMove="1" noResize="1" noEditPoints="1" noAdjustHandles="1" noChangeArrowheads="1" noChangeShapeType="1"/>
            <a:stCxn id="10" idx="2"/>
            <a:endCxn id="13" idx="1"/>
          </p:cNvCxnSpPr>
          <p:nvPr/>
        </p:nvCxnSpPr>
        <p:spPr>
          <a:xfrm rot="5400000" flipH="1" flipV="1">
            <a:off x="9731406" y="4150465"/>
            <a:ext cx="336896" cy="1433051"/>
          </a:xfrm>
          <a:prstGeom prst="bentConnector4">
            <a:avLst>
              <a:gd name="adj1" fmla="val -67855"/>
              <a:gd name="adj2" fmla="val 8190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F0749AB8-7AD2-C552-D6E7-901CA9EE90F3}"/>
              </a:ext>
            </a:extLst>
          </p:cNvPr>
          <p:cNvCxnSpPr>
            <a:cxnSpLocks noGrp="1" noRot="1" noMove="1" noResize="1" noEditPoints="1" noAdjustHandles="1" noChangeArrowheads="1" noChangeShapeType="1"/>
            <a:stCxn id="4" idx="2"/>
            <a:endCxn id="14" idx="1"/>
          </p:cNvCxnSpPr>
          <p:nvPr/>
        </p:nvCxnSpPr>
        <p:spPr>
          <a:xfrm rot="16200000" flipH="1">
            <a:off x="4571869" y="-136205"/>
            <a:ext cx="2771120" cy="93179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2947A2B-BCCB-0151-E7AD-0DCC85F49B9E}"/>
              </a:ext>
            </a:extLst>
          </p:cNvPr>
          <p:cNvCxnSpPr>
            <a:cxnSpLocks noGrp="1" noRot="1" noMove="1" noResize="1" noEditPoints="1" noAdjustHandles="1" noChangeArrowheads="1" noChangeShapeType="1"/>
            <a:stCxn id="5" idx="2"/>
          </p:cNvCxnSpPr>
          <p:nvPr/>
        </p:nvCxnSpPr>
        <p:spPr>
          <a:xfrm>
            <a:off x="3480005" y="3131329"/>
            <a:ext cx="0" cy="27769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DE0FA75-DADE-41EA-CAC6-7CFB40E74160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2"/>
          </p:cNvCxnSpPr>
          <p:nvPr/>
        </p:nvCxnSpPr>
        <p:spPr>
          <a:xfrm>
            <a:off x="5661529" y="3131329"/>
            <a:ext cx="11684" cy="27769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EC0AC99-FB3F-F016-2AC5-1C3CB77EC184}"/>
              </a:ext>
            </a:extLst>
          </p:cNvPr>
          <p:cNvCxnSpPr>
            <a:cxnSpLocks noGrp="1" noRot="1" noMove="1" noResize="1" noEditPoints="1" noAdjustHandles="1" noChangeArrowheads="1" noChangeShapeType="1"/>
            <a:stCxn id="9" idx="2"/>
          </p:cNvCxnSpPr>
          <p:nvPr/>
        </p:nvCxnSpPr>
        <p:spPr>
          <a:xfrm>
            <a:off x="7010400" y="5035439"/>
            <a:ext cx="0" cy="8728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EAC72-71D1-531F-CFEC-A2A41E2A4FE3}"/>
              </a:ext>
            </a:extLst>
          </p:cNvPr>
          <p:cNvCxnSpPr>
            <a:cxnSpLocks noGrp="1" noRot="1" noMove="1" noResize="1" noEditPoints="1" noAdjustHandles="1" noChangeArrowheads="1" noChangeShapeType="1"/>
            <a:endCxn id="4" idx="1"/>
          </p:cNvCxnSpPr>
          <p:nvPr/>
        </p:nvCxnSpPr>
        <p:spPr>
          <a:xfrm>
            <a:off x="78658" y="2399809"/>
            <a:ext cx="305421" cy="5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8415E30D-22E2-1519-988A-1E3ED44D9E28}"/>
              </a:ext>
            </a:extLst>
          </p:cNvPr>
          <p:cNvSpPr txBox="1">
            <a:spLocks/>
          </p:cNvSpPr>
          <p:nvPr/>
        </p:nvSpPr>
        <p:spPr>
          <a:xfrm>
            <a:off x="8751716" y="206097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/>
              <a:t>No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B85C8EF-0B58-B28A-4E95-B81F0F3F3C05}"/>
              </a:ext>
            </a:extLst>
          </p:cNvPr>
          <p:cNvSpPr txBox="1">
            <a:spLocks/>
          </p:cNvSpPr>
          <p:nvPr/>
        </p:nvSpPr>
        <p:spPr>
          <a:xfrm>
            <a:off x="2120578" y="2019253"/>
            <a:ext cx="53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rgbClr val="CC0202"/>
                </a:solidFill>
              </a:rPr>
              <a:t>Yes</a:t>
            </a:r>
            <a:endParaRPr lang="en-US">
              <a:solidFill>
                <a:srgbClr val="CC0202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1027C45-A116-B510-91B2-C208C54FF1B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79703" y="3040600"/>
            <a:ext cx="53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rgbClr val="CC0202"/>
                </a:solidFill>
              </a:rPr>
              <a:t>Yes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220B2B8-1472-BD29-7B59-C323C950A775}"/>
              </a:ext>
            </a:extLst>
          </p:cNvPr>
          <p:cNvSpPr txBox="1">
            <a:spLocks/>
          </p:cNvSpPr>
          <p:nvPr/>
        </p:nvSpPr>
        <p:spPr>
          <a:xfrm>
            <a:off x="4260111" y="1965712"/>
            <a:ext cx="53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rgbClr val="CC0202"/>
                </a:solidFill>
              </a:rPr>
              <a:t>Yes</a:t>
            </a:r>
            <a:endParaRPr lang="en-US" sz="1800">
              <a:solidFill>
                <a:srgbClr val="CC0202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E0094D4-8AC1-7AFA-3388-7EBDFC8CC03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55617" y="3055158"/>
            <a:ext cx="4940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/>
            </a:lvl1pPr>
          </a:lstStyle>
          <a:p>
            <a:r>
              <a:rPr lang="en-US"/>
              <a:t>Yes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A428CE-A87C-24AA-E702-578A5E7C2FA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4178" y="495376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/>
              <a:t>Yes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5FFFF7B-335E-7775-0557-4382618539A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231334" y="3250622"/>
            <a:ext cx="53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rgbClr val="CC0202"/>
                </a:solidFill>
              </a:rPr>
              <a:t>Yes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9F79017-C79C-1C9E-BA1C-271DA66792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66386" y="304905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/>
              <a:t>No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A0992B0-4047-B4FF-2AEF-B34BBAC1CC1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000028" y="303902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/>
              <a:t>No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E25EEBD-8A4D-0E12-AE4E-91F205039151}"/>
              </a:ext>
            </a:extLst>
          </p:cNvPr>
          <p:cNvSpPr txBox="1">
            <a:spLocks/>
          </p:cNvSpPr>
          <p:nvPr/>
        </p:nvSpPr>
        <p:spPr>
          <a:xfrm>
            <a:off x="9380459" y="495376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/>
              <a:t>No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EF90EDA-F369-9B5B-0DD4-4AC2A09C23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514756" y="2076368"/>
            <a:ext cx="4459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rgbClr val="CC0202"/>
                </a:solidFill>
              </a:rPr>
              <a:t>No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646AC1D-0EB8-8933-8FD2-3253D2ED8ADF}"/>
              </a:ext>
            </a:extLst>
          </p:cNvPr>
          <p:cNvSpPr txBox="1">
            <a:spLocks/>
          </p:cNvSpPr>
          <p:nvPr/>
        </p:nvSpPr>
        <p:spPr>
          <a:xfrm>
            <a:off x="3093098" y="5973071"/>
            <a:ext cx="57286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Fig. 1.</a:t>
            </a:r>
            <a:r>
              <a:rPr lang="en-US"/>
              <a:t> A flow chart to determine whether to use Blockchain or not.</a:t>
            </a:r>
            <a:r>
              <a:rPr lang="en-US" baseline="30000"/>
              <a:t>[4]</a:t>
            </a:r>
          </a:p>
        </p:txBody>
      </p:sp>
      <p:sp>
        <p:nvSpPr>
          <p:cNvPr id="25" name="Date Placeholder 24">
            <a:extLst>
              <a:ext uri="{FF2B5EF4-FFF2-40B4-BE49-F238E27FC236}">
                <a16:creationId xmlns:a16="http://schemas.microsoft.com/office/drawing/2014/main" id="{8B25277C-D33B-D476-6F05-0ABB35CA51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D575CFB-82B2-4079-8C30-B4BE0F26409D}" type="datetime1">
              <a:rPr lang="en-US" smtClean="0"/>
              <a:t>7/17/2025</a:t>
            </a:fld>
            <a:endParaRPr lang="en-US"/>
          </a:p>
        </p:txBody>
      </p: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DBBA7F05-E9F6-67B1-5BCA-8BACE52C5FA1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407310" cy="365125"/>
          </a:xfrm>
        </p:spPr>
        <p:txBody>
          <a:bodyPr/>
          <a:lstStyle/>
          <a:p>
            <a:r>
              <a:rPr lang="en-US"/>
              <a:t>Why build a blockchain-based auction system?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E0BC06-2F18-8CB7-74AD-B306355BA385}"/>
              </a:ext>
            </a:extLst>
          </p:cNvPr>
          <p:cNvSpPr txBox="1"/>
          <p:nvPr/>
        </p:nvSpPr>
        <p:spPr>
          <a:xfrm>
            <a:off x="7832300" y="3917035"/>
            <a:ext cx="4614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rgbClr val="CC0202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53739485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80CB993C-94BF-766D-4397-7EB6F211A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13FE0750-7CBE-4017-D31D-5B11022E3F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9.1 Hyperledger Explorer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A0D550-3BD3-8024-A731-A72D33F302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110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38305612-5E1C-43F9-410E-9297115AEB81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17DF9-58F9-B910-19E0-7278C5BBF7A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953DF45D-352D-241D-E3AF-EC1A3ED84EDE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2D36D-4AA8-7AC0-04DF-56CF33D7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17798"/>
            <a:ext cx="10851242" cy="1093666"/>
          </a:xfrm>
        </p:spPr>
        <p:txBody>
          <a:bodyPr>
            <a:normAutofit/>
          </a:bodyPr>
          <a:lstStyle/>
          <a:p>
            <a:pPr lvl="1" indent="-457200">
              <a:buFont typeface="Arial" panose="020B0604020202020204" pitchFamily="34" charset="0"/>
              <a:buChar char="•"/>
            </a:pPr>
            <a:r>
              <a:rPr lang="en-US"/>
              <a:t>Network Insights: Overview of peers, orderers, and Chain codes (smart contracts) installed on the network.</a:t>
            </a:r>
          </a:p>
          <a:p>
            <a:pPr lvl="1" indent="-45720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93DB00-6446-C0D3-43EC-78CA27DE180F}"/>
              </a:ext>
            </a:extLst>
          </p:cNvPr>
          <p:cNvSpPr txBox="1"/>
          <p:nvPr/>
        </p:nvSpPr>
        <p:spPr>
          <a:xfrm>
            <a:off x="841829" y="3064328"/>
            <a:ext cx="10880269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/>
              <a:t>This setup allowed us to validate the integrity of our system, ensuring that:</a:t>
            </a:r>
          </a:p>
          <a:p>
            <a:pPr marL="914400" lvl="1" indent="-457200">
              <a:buFont typeface="Arial"/>
              <a:buChar char="•"/>
            </a:pPr>
            <a:r>
              <a:rPr lang="en-US" sz="3000"/>
              <a:t>Every bid is securely recorded on the blockchain.</a:t>
            </a:r>
          </a:p>
          <a:p>
            <a:pPr marL="914400" lvl="1" indent="-457200">
              <a:buFont typeface="Arial"/>
              <a:buChar char="•"/>
            </a:pPr>
            <a:r>
              <a:rPr lang="en-US" sz="3000"/>
              <a:t>No tampering or manipulation of auction data is possible.</a:t>
            </a:r>
          </a:p>
          <a:p>
            <a:pPr marL="914400" lvl="1" indent="-457200">
              <a:buFont typeface="Arial"/>
              <a:buChar char="•"/>
            </a:pPr>
            <a:r>
              <a:rPr lang="en-US" sz="3000"/>
              <a:t>The system maintains full transparency for authorized participants.</a:t>
            </a:r>
          </a:p>
        </p:txBody>
      </p:sp>
      <p:pic>
        <p:nvPicPr>
          <p:cNvPr id="8" name="Picture 7" descr="A black and blue logo&#10;&#10;AI-generated content may be incorrect.">
            <a:extLst>
              <a:ext uri="{FF2B5EF4-FFF2-40B4-BE49-F238E27FC236}">
                <a16:creationId xmlns:a16="http://schemas.microsoft.com/office/drawing/2014/main" id="{A998DA29-4EB2-205C-4D9D-4B8E92303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429" y="-1"/>
            <a:ext cx="3175001" cy="162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6932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7090AA2C-7CEC-97BC-AC96-F2428EC6F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CD54208D-C5E8-5BE1-CEBE-078C76752D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4000"/>
              <a:t>9.1 Hyperledger Explorer</a:t>
            </a:r>
            <a:endParaRPr lang="en-US" sz="4000" b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DF3F50-519B-5639-7DC8-B9CD3B8214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111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A935A3C9-2DB2-49D6-EAD2-5E025E29DDBB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D2E91-9078-9EF2-9584-CFCCED912B1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B075A7C1-76B5-C48D-1315-8CB5A4864A98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pic>
        <p:nvPicPr>
          <p:cNvPr id="7" name="Picture 6" descr="A black and blue logo&#10;&#10;AI-generated content may be incorrect.">
            <a:extLst>
              <a:ext uri="{FF2B5EF4-FFF2-40B4-BE49-F238E27FC236}">
                <a16:creationId xmlns:a16="http://schemas.microsoft.com/office/drawing/2014/main" id="{5F195E7A-F0F6-4FFA-5D9B-79B801015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429" y="-1"/>
            <a:ext cx="3175001" cy="1623787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69A90E7-32F1-DE4B-597D-81FE9FAA8091}"/>
              </a:ext>
            </a:extLst>
          </p:cNvPr>
          <p:cNvGrpSpPr/>
          <p:nvPr/>
        </p:nvGrpSpPr>
        <p:grpSpPr>
          <a:xfrm>
            <a:off x="522019" y="1621636"/>
            <a:ext cx="10985811" cy="4532437"/>
            <a:chOff x="376876" y="1621636"/>
            <a:chExt cx="11575453" cy="4833063"/>
          </a:xfrm>
        </p:grpSpPr>
        <p:pic>
          <p:nvPicPr>
            <p:cNvPr id="9" name="Picture 8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C7D4D043-5CE1-D553-88A4-504FB3F9C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6876" y="1621636"/>
              <a:ext cx="8779495" cy="4514450"/>
            </a:xfrm>
            <a:prstGeom prst="rect">
              <a:avLst/>
            </a:prstGeom>
          </p:spPr>
        </p:pic>
        <p:pic>
          <p:nvPicPr>
            <p:cNvPr id="2" name="Picture 1" descr="A screenshot of a social media post&#10;&#10;AI-generated content may be incorrect.">
              <a:extLst>
                <a:ext uri="{FF2B5EF4-FFF2-40B4-BE49-F238E27FC236}">
                  <a16:creationId xmlns:a16="http://schemas.microsoft.com/office/drawing/2014/main" id="{7E855F32-C682-8CFA-46EA-82E9ABF20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r="17857" b="-239"/>
            <a:stretch>
              <a:fillRect/>
            </a:stretch>
          </p:blipFill>
          <p:spPr>
            <a:xfrm>
              <a:off x="9302955" y="1627786"/>
              <a:ext cx="2649374" cy="4384223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5AC3DF1-AE2E-47F1-C79E-C09A79488340}"/>
                </a:ext>
              </a:extLst>
            </p:cNvPr>
            <p:cNvSpPr txBox="1"/>
            <p:nvPr/>
          </p:nvSpPr>
          <p:spPr>
            <a:xfrm>
              <a:off x="5017617" y="6126508"/>
              <a:ext cx="2677468" cy="32819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26.</a:t>
              </a:r>
              <a:r>
                <a:rPr lang="en-US"/>
                <a:t> Hyperledger Explorer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765910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9BE6C87C-C3DE-C07E-25E4-1F897378A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433D8D81-E909-9738-793E-CF98986408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4000"/>
              <a:t>9.1 Hyperledger Explorer</a:t>
            </a:r>
            <a:endParaRPr lang="en-US" sz="4000" b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186BAF-47B1-01FF-007C-9CF413AF78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112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0E26DDD8-05BB-2C1D-1539-BC67EF983687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AD85E-7679-1B73-9807-69F4FCE8370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7D218FE1-2649-A58B-9A99-DA9F77ADC13E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pic>
        <p:nvPicPr>
          <p:cNvPr id="7" name="Picture 6" descr="A black and blue logo&#10;&#10;AI-generated content may be incorrect.">
            <a:extLst>
              <a:ext uri="{FF2B5EF4-FFF2-40B4-BE49-F238E27FC236}">
                <a16:creationId xmlns:a16="http://schemas.microsoft.com/office/drawing/2014/main" id="{76FDB053-6C94-3837-4297-B25F65640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429" y="-1"/>
            <a:ext cx="3175001" cy="162378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4ADAC56C-63A7-0192-8DC6-6AE6E85D9682}"/>
                  </a:ext>
                </a:extLst>
              </p14:cNvPr>
              <p14:cNvContentPartPr/>
              <p14:nvPr/>
            </p14:nvContentPartPr>
            <p14:xfrm>
              <a:off x="3344882" y="4186051"/>
              <a:ext cx="1701031" cy="40015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4ADAC56C-63A7-0192-8DC6-6AE6E85D968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90892" y="4078868"/>
                <a:ext cx="1808650" cy="2540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5AFBC3E-E759-97B0-70A4-A98DE0A3A0E1}"/>
                  </a:ext>
                </a:extLst>
              </p14:cNvPr>
              <p14:cNvContentPartPr/>
              <p14:nvPr/>
            </p14:nvContentPartPr>
            <p14:xfrm>
              <a:off x="5284519" y="5136078"/>
              <a:ext cx="602562" cy="598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5AFBC3E-E759-97B0-70A4-A98DE0A3A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30526" y="5028653"/>
                <a:ext cx="710188" cy="274292"/>
              </a:xfrm>
              <a:prstGeom prst="rect">
                <a:avLst/>
              </a:prstGeom>
            </p:spPr>
          </p:pic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21A9CBCC-C593-640A-3036-13C635B0EE14}"/>
              </a:ext>
            </a:extLst>
          </p:cNvPr>
          <p:cNvGrpSpPr/>
          <p:nvPr/>
        </p:nvGrpSpPr>
        <p:grpSpPr>
          <a:xfrm>
            <a:off x="517555" y="1657173"/>
            <a:ext cx="10965794" cy="4267403"/>
            <a:chOff x="517555" y="1657173"/>
            <a:chExt cx="10965794" cy="4267403"/>
          </a:xfrm>
        </p:grpSpPr>
        <p:pic>
          <p:nvPicPr>
            <p:cNvPr id="10" name="Picture 9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D7CC968E-27EF-DD88-70FD-EE3DE032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1180" t="62835" r="2360" b="1260"/>
            <a:stretch>
              <a:fillRect/>
            </a:stretch>
          </p:blipFill>
          <p:spPr>
            <a:xfrm>
              <a:off x="517555" y="1657173"/>
              <a:ext cx="10965794" cy="3835631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7BC4400-02C6-0483-D1B8-31D57DA12858}"/>
                </a:ext>
              </a:extLst>
            </p:cNvPr>
            <p:cNvSpPr txBox="1"/>
            <p:nvPr/>
          </p:nvSpPr>
          <p:spPr>
            <a:xfrm>
              <a:off x="4758744" y="5616799"/>
              <a:ext cx="2523448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27.</a:t>
              </a:r>
              <a:r>
                <a:rPr lang="en-US"/>
                <a:t> Create Auction Block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940102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CE78349D-6CDE-D7E8-D198-86F0E3F27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715A501E-6857-9B09-2F8C-E5AF12E363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4000"/>
              <a:t>9.1 Hyperledger Explorer</a:t>
            </a:r>
            <a:endParaRPr lang="en-US" sz="4000" b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F509B7-7A8F-EEB3-CA74-8CFA2D16DA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113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8AB0D477-7C3A-32B6-CFBC-40415FF3F01E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487A1-4ECF-934E-869F-77CEBC950B7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6C530627-DBBA-E2BB-B816-E850B2C89C7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pic>
        <p:nvPicPr>
          <p:cNvPr id="7" name="Picture 6" descr="A black and blue logo&#10;&#10;AI-generated content may be incorrect.">
            <a:extLst>
              <a:ext uri="{FF2B5EF4-FFF2-40B4-BE49-F238E27FC236}">
                <a16:creationId xmlns:a16="http://schemas.microsoft.com/office/drawing/2014/main" id="{502839B8-6C91-4B97-F607-DCEA312D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429" y="-1"/>
            <a:ext cx="3175001" cy="162378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300D43C-28CD-0CD9-52B8-308C73538DF2}"/>
              </a:ext>
            </a:extLst>
          </p:cNvPr>
          <p:cNvGrpSpPr/>
          <p:nvPr/>
        </p:nvGrpSpPr>
        <p:grpSpPr>
          <a:xfrm>
            <a:off x="1761655" y="1712027"/>
            <a:ext cx="8222944" cy="4736397"/>
            <a:chOff x="1761655" y="1712027"/>
            <a:chExt cx="8222944" cy="4736397"/>
          </a:xfrm>
        </p:grpSpPr>
        <p:pic>
          <p:nvPicPr>
            <p:cNvPr id="2" name="Picture 1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AA99009A-3C59-DC1B-8D7E-2B57E1D7C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894" t="40404" r="2571" b="3608"/>
            <a:stretch>
              <a:fillRect/>
            </a:stretch>
          </p:blipFill>
          <p:spPr>
            <a:xfrm>
              <a:off x="1761655" y="1712027"/>
              <a:ext cx="8222944" cy="4463328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7223EBD-CC60-32E8-7A67-925105569D92}"/>
                </a:ext>
              </a:extLst>
            </p:cNvPr>
            <p:cNvSpPr txBox="1"/>
            <p:nvPr/>
          </p:nvSpPr>
          <p:spPr>
            <a:xfrm>
              <a:off x="5032009" y="6140647"/>
              <a:ext cx="1598515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28.</a:t>
              </a:r>
              <a:r>
                <a:rPr lang="en-US"/>
                <a:t> Bid Block</a:t>
              </a: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6B7E9496-4CCE-2AE9-B4E1-5F4230122A2C}"/>
              </a:ext>
            </a:extLst>
          </p:cNvPr>
          <p:cNvSpPr/>
          <p:nvPr/>
        </p:nvSpPr>
        <p:spPr>
          <a:xfrm>
            <a:off x="3490355" y="2964808"/>
            <a:ext cx="916761" cy="3179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12C6A1-3C5F-C43D-865A-69D6EF6B6071}"/>
              </a:ext>
            </a:extLst>
          </p:cNvPr>
          <p:cNvSpPr/>
          <p:nvPr/>
        </p:nvSpPr>
        <p:spPr>
          <a:xfrm>
            <a:off x="6682998" y="4077762"/>
            <a:ext cx="847489" cy="416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4CE7706-2A37-BEEC-5189-8810CA3B54F2}"/>
              </a:ext>
            </a:extLst>
          </p:cNvPr>
          <p:cNvSpPr/>
          <p:nvPr/>
        </p:nvSpPr>
        <p:spPr>
          <a:xfrm>
            <a:off x="6346532" y="4424126"/>
            <a:ext cx="936553" cy="3574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39E5E0-E8CB-0ECB-878B-F610041319C7}"/>
              </a:ext>
            </a:extLst>
          </p:cNvPr>
          <p:cNvSpPr/>
          <p:nvPr/>
        </p:nvSpPr>
        <p:spPr>
          <a:xfrm>
            <a:off x="6099129" y="4780385"/>
            <a:ext cx="1005826" cy="3376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1440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1DDB8960-3D35-41DF-35B9-46F7924A6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2CE590E3-A65D-2248-38CE-2492ABF48D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9.2 NTP Server Testing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0B3DA322-BFC1-E3B1-6E24-AA2D153438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/>
              <a:t>To assess the precision, and uniqueness of timestamps provided by NTP servers when handling high levels of concurrent requests.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</a:rPr>
              <a:t>A stress test was performed using </a:t>
            </a:r>
            <a:r>
              <a:rPr lang="en-GB" b="1">
                <a:solidFill>
                  <a:srgbClr val="000000"/>
                </a:solidFill>
              </a:rPr>
              <a:t>JMeter</a:t>
            </a:r>
            <a:r>
              <a:rPr lang="en-GB">
                <a:solidFill>
                  <a:srgbClr val="000000"/>
                </a:solidFill>
              </a:rPr>
              <a:t>, configured with </a:t>
            </a:r>
            <a:r>
              <a:rPr lang="en-GB" b="1">
                <a:solidFill>
                  <a:srgbClr val="000000"/>
                </a:solidFill>
              </a:rPr>
              <a:t>200 concurrent threads</a:t>
            </a:r>
            <a:r>
              <a:rPr lang="en-GB">
                <a:solidFill>
                  <a:srgbClr val="000000"/>
                </a:solidFill>
              </a:rPr>
              <a:t> to simulate heavy load. The test included a </a:t>
            </a:r>
            <a:r>
              <a:rPr lang="en-GB" b="1">
                <a:solidFill>
                  <a:srgbClr val="000000"/>
                </a:solidFill>
              </a:rPr>
              <a:t>40-second ramp-up period</a:t>
            </a:r>
            <a:r>
              <a:rPr lang="en-GB">
                <a:solidFill>
                  <a:srgbClr val="000000"/>
                </a:solidFill>
              </a:rPr>
              <a:t> to gradually introduce the load, and the system operated for a total of </a:t>
            </a:r>
            <a:r>
              <a:rPr lang="en-GB" b="1">
                <a:solidFill>
                  <a:srgbClr val="000000"/>
                </a:solidFill>
              </a:rPr>
              <a:t>10 minutes</a:t>
            </a:r>
            <a:r>
              <a:rPr lang="en-GB">
                <a:solidFill>
                  <a:srgbClr val="000000"/>
                </a:solidFill>
              </a:rPr>
              <a:t>, retrieving </a:t>
            </a:r>
            <a:r>
              <a:rPr lang="en-GB" b="1">
                <a:solidFill>
                  <a:srgbClr val="000000"/>
                </a:solidFill>
              </a:rPr>
              <a:t>timestamps</a:t>
            </a:r>
            <a:r>
              <a:rPr lang="en-GB">
                <a:solidFill>
                  <a:srgbClr val="000000"/>
                </a:solidFill>
              </a:rPr>
              <a:t> from the NTP servers.</a:t>
            </a:r>
            <a:endParaRPr lang="en-GB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F93BC2-D566-DA0B-1FF7-A6166B56F8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114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4B917AD4-6BE9-3436-805D-EDAFA4BA51CD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615FE-9EBB-86DB-A957-216E7061FF2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0E54364-5617-3790-D4AC-6270D0A90291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92589755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0C562A14-4C1A-72F3-2F78-E8400CD59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6B8D9E7B-C46B-DD94-94B7-032C38412C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9.2 NTP Server Testing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753A79D4-B712-BCC4-997B-A7F4917CBF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/>
              <a:t>The time difference between successive timestamps ranged from </a:t>
            </a:r>
            <a:r>
              <a:rPr lang="en-GB" b="1"/>
              <a:t>118 microseconds (118,082 ns)</a:t>
            </a:r>
            <a:r>
              <a:rPr lang="en-GB"/>
              <a:t> to </a:t>
            </a:r>
            <a:r>
              <a:rPr lang="en-GB" b="1"/>
              <a:t>621 microseconds (621,054 ns)</a:t>
            </a:r>
            <a:r>
              <a:rPr lang="en-GB"/>
              <a:t>. These variations remained within an acceptable range, highlighting the servers' ability to consistently provide highly precise timestamps under load.</a:t>
            </a: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</a:rPr>
              <a:t>The results demonstrate that even under significant concurrent load, the NTP servers maintained high accuracy and uniqueness of timestamps. This level of precision is crucial for our system.</a:t>
            </a:r>
            <a:endParaRPr lang="en-GB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84F9B2-5070-7831-B6D5-E754BE038C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115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7BCB6083-C2B5-F7A4-FA2A-F013C03772BF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69B5E-384F-0282-029C-525434F11B6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1B641E1A-5D42-4221-11AC-E1214E78644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127722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621D92E9-257F-CED9-2479-EDA054992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EC34DB66-1172-2B65-2C61-71A72D0C2C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9.3 Performance Testing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8D3E932C-BD5B-7E22-C753-9A6B9BEB3B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GB"/>
              <a:t>Conducted using </a:t>
            </a:r>
            <a:r>
              <a:rPr lang="en-GB" b="1"/>
              <a:t>JMeter</a:t>
            </a:r>
            <a:r>
              <a:rPr lang="en-GB"/>
              <a:t> to evaluate system performance under load, Invoked Operations are in those </a:t>
            </a:r>
            <a:r>
              <a:rPr lang="en-GB" err="1"/>
              <a:t>javascript</a:t>
            </a:r>
            <a:r>
              <a:rPr lang="en-GB"/>
              <a:t> files that connect to the Hyperledger network:</a:t>
            </a: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000000"/>
                </a:solidFill>
              </a:rPr>
              <a:t>Bid.js and SubmitBid.js</a:t>
            </a:r>
            <a:r>
              <a:rPr lang="en-US">
                <a:solidFill>
                  <a:srgbClr val="000000"/>
                </a:solidFill>
              </a:rPr>
              <a:t>: perform some bids (include read and write operations).</a:t>
            </a: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US" b="1">
                <a:solidFill>
                  <a:srgbClr val="000000"/>
                </a:solidFill>
              </a:rPr>
              <a:t>QueryAllBids.js</a:t>
            </a:r>
            <a:r>
              <a:rPr lang="en-US">
                <a:solidFill>
                  <a:srgbClr val="000000"/>
                </a:solidFill>
              </a:rPr>
              <a:t>: Retrieves all the bids for a certain auction.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000000"/>
                </a:solidFill>
              </a:rPr>
              <a:t>TestWriteData.js:</a:t>
            </a:r>
            <a:r>
              <a:rPr lang="en-US">
                <a:solidFill>
                  <a:srgbClr val="000000"/>
                </a:solidFill>
              </a:rPr>
              <a:t> Create an object and save it in the state (ledger) of the blockchain. 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149AB0-EE5C-AA42-792F-3A20DCA279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116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DECC2666-41AE-8641-2846-26AE8A06399E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388AB-4738-63EC-50E0-71B25BF7213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CC22C33A-89C3-DC6B-657F-67DE9F31A67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23161734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273206BC-7AB3-3EEB-99AD-6D21C733C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4969AB49-5EC0-6D3D-F5D6-F2D7BCAF2E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9.3 Performance Testing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7625985D-C9D0-5A19-E961-0982E8E668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GB"/>
              <a:t>Our Testing environment were conducted on a single machine using the Hyperledger network including the following:</a:t>
            </a:r>
            <a:endParaRPr lang="en-US"/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</a:rPr>
              <a:t>4 Organizations.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</a:rPr>
              <a:t>4 Peer nodes and 1 </a:t>
            </a:r>
            <a:r>
              <a:rPr lang="en-GB" err="1">
                <a:solidFill>
                  <a:srgbClr val="000000"/>
                </a:solidFill>
              </a:rPr>
              <a:t>Orderer</a:t>
            </a:r>
            <a:r>
              <a:rPr lang="en-GB">
                <a:solidFill>
                  <a:srgbClr val="000000"/>
                </a:solidFill>
              </a:rPr>
              <a:t> node.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GB">
                <a:solidFill>
                  <a:srgbClr val="000000"/>
                </a:solidFill>
              </a:rPr>
              <a:t>2 Chain codes deployed on each peer node.</a:t>
            </a:r>
            <a:endParaRPr lang="en-GB"/>
          </a:p>
          <a:p>
            <a:pPr marL="1651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GB">
                <a:solidFill>
                  <a:srgbClr val="000000"/>
                </a:solidFill>
              </a:rPr>
              <a:t>Blockchain parameters, including block max message count, block timeout, and block size, were tuned on our machines to achieve optimal performance.</a:t>
            </a:r>
            <a:endParaRPr lang="en-GB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/>
              <a:buChar char="•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2BE37D-2866-82A8-208D-E2AD806206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117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6738BE2F-6D2F-BC2C-E2C3-70EE419C25B1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384B1-7A8F-F168-7EF0-217EBBA84A0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6174026F-5B08-B8FD-9CCD-DA45C96CD48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82888278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97E5AFE4-E49A-86DF-F0B7-D4C08EBA3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F5FE93A3-CCDF-BEA0-9BF2-C2C66781AF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9.4.1 Baseline Results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7992FB1A-9E04-ADC9-9D8F-226D6DC2C4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EB6FD9-06A3-8BB4-D0B1-B720D3D19B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118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7347E3D0-0DA9-F4EF-77DA-290C9DA83788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881E5-4041-B30E-13AE-86B3667B4F9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8D5870BB-2913-BC16-C266-17DC64773BB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568357E-27CB-4AB7-E4BF-B65A9E309B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10105"/>
              </p:ext>
            </p:extLst>
          </p:nvPr>
        </p:nvGraphicFramePr>
        <p:xfrm>
          <a:off x="747623" y="2012830"/>
          <a:ext cx="10470076" cy="3476090"/>
        </p:xfrm>
        <a:graphic>
          <a:graphicData uri="http://schemas.openxmlformats.org/drawingml/2006/table">
            <a:tbl>
              <a:tblPr bandRow="1">
                <a:tableStyleId>{8A8AEDCF-C6B8-44E4-A172-2ACC229CE3AA}</a:tableStyleId>
              </a:tblPr>
              <a:tblGrid>
                <a:gridCol w="3275609">
                  <a:extLst>
                    <a:ext uri="{9D8B030D-6E8A-4147-A177-3AD203B41FA5}">
                      <a16:colId xmlns:a16="http://schemas.microsoft.com/office/drawing/2014/main" val="119619372"/>
                    </a:ext>
                  </a:extLst>
                </a:gridCol>
                <a:gridCol w="7194467">
                  <a:extLst>
                    <a:ext uri="{9D8B030D-6E8A-4147-A177-3AD203B41FA5}">
                      <a16:colId xmlns:a16="http://schemas.microsoft.com/office/drawing/2014/main" val="432066286"/>
                    </a:ext>
                  </a:extLst>
                </a:gridCol>
              </a:tblGrid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endParaRPr lang="en-US" sz="2400" b="1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TestWriteData</a:t>
                      </a:r>
                      <a:r>
                        <a:rPr lang="en-US" sz="2400" b="1" i="0" u="none" strike="noStrike" cap="none" noProof="0">
                          <a:solidFill>
                            <a:srgbClr val="000000"/>
                          </a:solidFill>
                          <a:latin typeface="Arial"/>
                          <a:sym typeface="Arial"/>
                        </a:rPr>
                        <a:t>.js</a:t>
                      </a:r>
                      <a:endParaRPr lang="en-US" sz="24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820394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# Samples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1,513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2819027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Avg. Response Time 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19,655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ms 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9630698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Error Rate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0.00 %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4279803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Throughput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4.9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/ sec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21165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467033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6E05935C-CBDF-8DA5-C0A4-84AB8FDFB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9C452510-D4D8-73DA-B163-C4C3CD174C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9.4.2 Final Results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D8F61B75-9531-CCD4-4349-44289AD890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E3BCC-B5F1-F66C-225A-F8074E5C99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119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4BE740B9-84DB-59E2-3A56-6F165833F4B5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42CF5-CC9C-1B55-F248-5F611A98C03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693DAAB4-BCD3-F5ED-4E98-5F6F954BEF3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3834363-166C-4CE2-6B7D-E1F2091AF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509407"/>
              </p:ext>
            </p:extLst>
          </p:nvPr>
        </p:nvGraphicFramePr>
        <p:xfrm>
          <a:off x="747623" y="2012830"/>
          <a:ext cx="10608618" cy="3476090"/>
        </p:xfrm>
        <a:graphic>
          <a:graphicData uri="http://schemas.openxmlformats.org/drawingml/2006/table">
            <a:tbl>
              <a:tblPr bandRow="1">
                <a:tableStyleId>{8A8AEDCF-C6B8-44E4-A172-2ACC229CE3AA}</a:tableStyleId>
              </a:tblPr>
              <a:tblGrid>
                <a:gridCol w="3275609">
                  <a:extLst>
                    <a:ext uri="{9D8B030D-6E8A-4147-A177-3AD203B41FA5}">
                      <a16:colId xmlns:a16="http://schemas.microsoft.com/office/drawing/2014/main" val="119619372"/>
                    </a:ext>
                  </a:extLst>
                </a:gridCol>
                <a:gridCol w="2474025">
                  <a:extLst>
                    <a:ext uri="{9D8B030D-6E8A-4147-A177-3AD203B41FA5}">
                      <a16:colId xmlns:a16="http://schemas.microsoft.com/office/drawing/2014/main" val="432066286"/>
                    </a:ext>
                  </a:extLst>
                </a:gridCol>
                <a:gridCol w="2464128">
                  <a:extLst>
                    <a:ext uri="{9D8B030D-6E8A-4147-A177-3AD203B41FA5}">
                      <a16:colId xmlns:a16="http://schemas.microsoft.com/office/drawing/2014/main" val="2314650682"/>
                    </a:ext>
                  </a:extLst>
                </a:gridCol>
                <a:gridCol w="2394856">
                  <a:extLst>
                    <a:ext uri="{9D8B030D-6E8A-4147-A177-3AD203B41FA5}">
                      <a16:colId xmlns:a16="http://schemas.microsoft.com/office/drawing/2014/main" val="369257222"/>
                    </a:ext>
                  </a:extLst>
                </a:gridCol>
              </a:tblGrid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endParaRPr lang="en-US" sz="2400" b="1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Bid.js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SubmitBid.js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Total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820394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# Samples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750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702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1452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2819027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Avg. Response Time 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20,381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400" b="0" i="0" u="none" strike="noStrike" cap="none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ms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 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20,945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400" b="0" i="0" u="none" strike="noStrike" cap="none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ms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20,653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400" b="0" i="0" u="none" strike="noStrike" cap="none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ms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9630698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Error Rate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0.00 %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0.00 %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0.00 %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4279803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Throughput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2.4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/ sec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2.2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/ sec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4.6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/ sec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21165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17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242" name="Google Shape;242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>
                <a:solidFill>
                  <a:schemeClr val="lt2"/>
                </a:solidFill>
              </a:rPr>
              <a:t>at is a blockchain-based auction system</a:t>
            </a: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Why build a blockchain-based auction system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Scope of 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indent="-514350">
              <a:buClr>
                <a:schemeClr val="lt2"/>
              </a:buClr>
              <a:buSzPts val="3200"/>
              <a:buAutoNum type="arabicPeriod" startAt="7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</a:rPr>
              <a:t>Development Process, Environment and Tools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 startAt="7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</a:rPr>
              <a:t>Implementation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 startAt="7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</a:rPr>
              <a:t>Results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 startAt="7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3200">
                <a:solidFill>
                  <a:schemeClr val="lt2"/>
                </a:solidFill>
              </a:rPr>
              <a:t>Conclusion and Future Work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41E813-8683-68DA-03D1-6E73310183F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873F74-0A1F-8ACE-66C5-BE74A21967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r>
              <a:rPr lang="en-US"/>
              <a:t>/138</a:t>
            </a:r>
          </a:p>
        </p:txBody>
      </p:sp>
      <p:cxnSp>
        <p:nvCxnSpPr>
          <p:cNvPr id="246" name="Google Shape;246;p28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1D71A-AF53-856D-0044-CB4556770D7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DE505A0-15AD-4AE8-AF0B-AF2A47849FC1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22580A67-E75D-2D4E-0E60-C4A9834D4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39297DC1-B484-B8DD-4F6C-168AE13E76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9.4.2 Final Results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A65A682A-2B43-DF0B-1046-3DEB7003B7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F60672-43CC-DC60-2C59-DCCC5A2CD7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120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9B96E476-0EC9-36BE-B97A-D54D3974C7B9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83F22-E719-6092-4178-0586227B6C0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1588650-F199-233D-2C1D-066509F0358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862B506-734D-B1AC-5979-C4035B191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217655"/>
              </p:ext>
            </p:extLst>
          </p:nvPr>
        </p:nvGraphicFramePr>
        <p:xfrm>
          <a:off x="747623" y="2012830"/>
          <a:ext cx="10470076" cy="4171308"/>
        </p:xfrm>
        <a:graphic>
          <a:graphicData uri="http://schemas.openxmlformats.org/drawingml/2006/table">
            <a:tbl>
              <a:tblPr bandRow="1">
                <a:tableStyleId>{8A8AEDCF-C6B8-44E4-A172-2ACC229CE3AA}</a:tableStyleId>
              </a:tblPr>
              <a:tblGrid>
                <a:gridCol w="3275609">
                  <a:extLst>
                    <a:ext uri="{9D8B030D-6E8A-4147-A177-3AD203B41FA5}">
                      <a16:colId xmlns:a16="http://schemas.microsoft.com/office/drawing/2014/main" val="119619372"/>
                    </a:ext>
                  </a:extLst>
                </a:gridCol>
                <a:gridCol w="7194467">
                  <a:extLst>
                    <a:ext uri="{9D8B030D-6E8A-4147-A177-3AD203B41FA5}">
                      <a16:colId xmlns:a16="http://schemas.microsoft.com/office/drawing/2014/main" val="432066286"/>
                    </a:ext>
                  </a:extLst>
                </a:gridCol>
              </a:tblGrid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endParaRPr lang="en-US" sz="2400" b="1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QueryAllBids</a:t>
                      </a:r>
                      <a:r>
                        <a:rPr lang="en-US" sz="2400" b="1" i="0" u="none" strike="noStrike" cap="none" noProof="0">
                          <a:solidFill>
                            <a:srgbClr val="000000"/>
                          </a:solidFill>
                          <a:latin typeface="Arial"/>
                          <a:sym typeface="Arial"/>
                        </a:rPr>
                        <a:t>.js</a:t>
                      </a:r>
                      <a:endParaRPr lang="en-US" sz="24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820394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# Samples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18,999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2819027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Avg. Response Time 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1,523 ms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 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9630698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Received KBs</a:t>
                      </a:r>
                      <a:endParaRPr lang="en-US" sz="2400" b="1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0">
                      <a:noFill/>
                    </a:lnT>
                    <a:lnB w="0">
                      <a:noFill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34.84 KB / sec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258361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Error Rate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0.00 %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4279803"/>
                  </a:ext>
                </a:extLst>
              </a:tr>
              <a:tr h="695218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1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Throughput</a:t>
                      </a:r>
                    </a:p>
                  </a:txBody>
                  <a:tcPr marL="63500" marR="63500" marT="63500" marB="6350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63.3</a:t>
                      </a: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/ sec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21165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87502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D0314681-D431-551A-133A-688AA785B0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173A91B7-F920-0872-2B25-34209B2A3F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9.5 Results Discussion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61EC3713-E8E3-5322-ADE1-ADF805DF01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GB">
                <a:solidFill>
                  <a:srgbClr val="000000"/>
                </a:solidFill>
              </a:rPr>
              <a:t>Write Operations Performance: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</a:rPr>
              <a:t>Files </a:t>
            </a:r>
            <a:r>
              <a:rPr lang="en-GB" i="1">
                <a:solidFill>
                  <a:srgbClr val="000000"/>
                </a:solidFill>
              </a:rPr>
              <a:t>TestWriteData.js. Bid.js</a:t>
            </a:r>
            <a:r>
              <a:rPr lang="en-GB">
                <a:solidFill>
                  <a:srgbClr val="000000"/>
                </a:solidFill>
              </a:rPr>
              <a:t>, and </a:t>
            </a:r>
            <a:r>
              <a:rPr lang="en-GB" i="1">
                <a:solidFill>
                  <a:srgbClr val="000000"/>
                </a:solidFill>
              </a:rPr>
              <a:t>SubmitBid.js</a:t>
            </a:r>
            <a:r>
              <a:rPr lang="en-GB">
                <a:solidFill>
                  <a:srgbClr val="000000"/>
                </a:solidFill>
              </a:rPr>
              <a:t> showed</a:t>
            </a:r>
            <a:r>
              <a:rPr lang="en-GB" b="1">
                <a:solidFill>
                  <a:srgbClr val="000000"/>
                </a:solidFill>
              </a:rPr>
              <a:t> high response time on average</a:t>
            </a:r>
            <a:r>
              <a:rPr lang="en-GB">
                <a:solidFill>
                  <a:srgbClr val="000000"/>
                </a:solidFill>
              </a:rPr>
              <a:t>, these operations involve writing data to the blockchain ledger, which naturally introduces delays due to consensus mechanisms and state validation.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</a:rPr>
              <a:t>The </a:t>
            </a:r>
            <a:r>
              <a:rPr lang="en-GB" b="1">
                <a:solidFill>
                  <a:srgbClr val="000000"/>
                </a:solidFill>
              </a:rPr>
              <a:t>Throughput for write operations remains low</a:t>
            </a:r>
            <a:r>
              <a:rPr lang="en-GB">
                <a:solidFill>
                  <a:srgbClr val="000000"/>
                </a:solidFill>
              </a:rPr>
              <a:t>, around 2.2 to 2.4 operations per second, reflecting the expected overhead in blockchain-based write transactions.</a:t>
            </a:r>
            <a:endParaRPr lang="en-GB"/>
          </a:p>
          <a:p>
            <a:pPr marL="571500" indent="-457200">
              <a:buFont typeface="Arial" panose="020B0604020202020204" pitchFamily="34" charset="0"/>
              <a:buChar char="•"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/>
              <a:buChar char="•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92D31E-CF73-3232-3DCB-FB106E09E1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121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4BDC28F8-DC5C-A823-1F14-EE708BCC4228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57444-9AB3-2052-DD53-FF5A0F58525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861B1620-5942-06AB-A071-66E9701678C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66945184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AD042067-2C7B-F55A-C2A9-5445DED88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8C465ADB-29DB-03C8-B2D6-C9FAC92D98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9.5 Results Discussion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A028466A-6774-26C8-9ED5-76A1EA6E8E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GB">
                <a:solidFill>
                  <a:srgbClr val="000000"/>
                </a:solidFill>
              </a:rPr>
              <a:t>Read Operations Performance: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 i="1">
                <a:solidFill>
                  <a:srgbClr val="000000"/>
                </a:solidFill>
              </a:rPr>
              <a:t>QueryAllBids.js</a:t>
            </a:r>
            <a:r>
              <a:rPr lang="en-GB">
                <a:solidFill>
                  <a:srgbClr val="000000"/>
                </a:solidFill>
              </a:rPr>
              <a:t>, responsible for retrieving all bids, demonstrated significantly better performance with an average response time of </a:t>
            </a:r>
            <a:r>
              <a:rPr lang="en-GB" b="1">
                <a:solidFill>
                  <a:srgbClr val="000000"/>
                </a:solidFill>
              </a:rPr>
              <a:t>1.5 seconds</a:t>
            </a:r>
            <a:r>
              <a:rPr lang="en-GB">
                <a:solidFill>
                  <a:srgbClr val="000000"/>
                </a:solidFill>
              </a:rPr>
              <a:t>.</a:t>
            </a:r>
            <a:endParaRPr lang="en-GB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</a:rPr>
              <a:t>The </a:t>
            </a:r>
            <a:r>
              <a:rPr lang="en-GB" b="1">
                <a:solidFill>
                  <a:srgbClr val="000000"/>
                </a:solidFill>
              </a:rPr>
              <a:t>Throughput for read operations are higher than write operations, around 63.3 operations per second</a:t>
            </a:r>
            <a:r>
              <a:rPr lang="en-GB">
                <a:solidFill>
                  <a:srgbClr val="000000"/>
                </a:solidFill>
              </a:rPr>
              <a:t>, indicating that read-heavy workloads are processed efficiently compared to write operations.</a:t>
            </a:r>
            <a:endParaRPr lang="en-GB"/>
          </a:p>
          <a:p>
            <a:pPr marL="571500" indent="-457200">
              <a:buFont typeface="Arial" panose="020B0604020202020204" pitchFamily="34" charset="0"/>
              <a:buChar char="•"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/>
              <a:buChar char="•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EE3355-3E84-DB7A-03D4-9D27DCA204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122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ED0A0EEE-8951-6856-EB00-CA6C81FEF67F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8D156-439B-15C1-6624-B485D74C597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91E05E6A-B162-857A-8CBE-BC746D9C668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32176585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9F4A2302-4AA0-BFAB-49D5-AC2EE1C34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401572F4-928E-6CC3-F195-02060C9949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9.5 Results Discussion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04BD2C70-1FE1-7325-1FE3-CF965CD13B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/>
              <a:t>The system exhibits acceptable performance for </a:t>
            </a:r>
            <a:r>
              <a:rPr lang="en-GB" b="1"/>
              <a:t>read-intensive operations</a:t>
            </a:r>
            <a:r>
              <a:rPr lang="en-GB"/>
              <a:t>, but </a:t>
            </a:r>
            <a:r>
              <a:rPr lang="en-GB" b="1"/>
              <a:t>write operations remain a bottleneck</a:t>
            </a:r>
            <a:r>
              <a:rPr lang="en-GB"/>
              <a:t>, typical for permissioned blockchain networks like Hyperledger Fabric.</a:t>
            </a:r>
            <a:endParaRPr lang="en-US"/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lang="en-GB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/>
              <a:t>These results establish a baseline for evaluating any subsequent improvements or optimizations to the system.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GB"/>
              <a:t> </a:t>
            </a:r>
          </a:p>
          <a:p>
            <a:pPr>
              <a:buFont typeface="Arial" panose="020B0604020202020204" pitchFamily="34" charset="0"/>
              <a:buChar char="●"/>
            </a:pPr>
            <a:endParaRPr lang="en-GB">
              <a:solidFill>
                <a:srgbClr val="000000"/>
              </a:solidFill>
            </a:endParaRPr>
          </a:p>
          <a:p>
            <a:pPr marL="571500" indent="-457200">
              <a:buFont typeface="Arial" panose="020B0604020202020204" pitchFamily="34" charset="0"/>
              <a:buChar char="•"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/>
              <a:buChar char="•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D9A17-6C85-9B60-95EA-D2C9B7582E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123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F57C7FCB-0608-1FD0-3D0C-9E2357C6B164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65880-2BDC-6D04-965B-32F937A5850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DD613350-23C0-89CE-D31C-496E3AFF239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30534905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AEFB4FCB-3813-95C8-239B-E18D484A9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13C30DE7-EEB0-3241-4B66-254DE996D4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9.6 Recommendations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CCE3E5BB-DAA7-B199-6944-E208EA1827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 b="1"/>
              <a:t>Block Size Tuning</a:t>
            </a:r>
            <a:r>
              <a:rPr lang="en-GB"/>
              <a:t> by adjusting batch size and batch timeout for better batching and reduced block generation delay.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 b="1"/>
              <a:t>Network Configuration</a:t>
            </a:r>
            <a:r>
              <a:rPr lang="en-GB"/>
              <a:t> Tuning by increasing the number of </a:t>
            </a:r>
            <a:r>
              <a:rPr lang="en-GB" err="1"/>
              <a:t>Orderer</a:t>
            </a:r>
            <a:r>
              <a:rPr lang="en-GB"/>
              <a:t> Nodes for better fault tolerance and performance (subject to hardware availability).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 b="1"/>
              <a:t>Testing on high-performance machines</a:t>
            </a:r>
            <a:r>
              <a:rPr lang="en-GB"/>
              <a:t> recommended for accurate production-grade benchmarking.</a:t>
            </a:r>
          </a:p>
          <a:p>
            <a:pPr marL="114300" indent="0">
              <a:buNone/>
            </a:pPr>
            <a:endParaRPr lang="en-GB">
              <a:solidFill>
                <a:srgbClr val="000000"/>
              </a:solidFill>
            </a:endParaRPr>
          </a:p>
          <a:p>
            <a:pPr marL="571500" indent="-457200">
              <a:buFont typeface="Arial" panose="020B0604020202020204" pitchFamily="34" charset="0"/>
              <a:buChar char="•"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rgbClr val="215F9A"/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/>
              <a:buChar char="•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4ABBBF-A8DB-A912-A9C5-D66B4A453D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124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7A64B44A-1B25-3F9D-400F-AA29C1C85118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73424-F64F-0846-935D-45DFDCE5573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47720A24-B85F-2489-137F-6254B831AC6F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23684090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>
          <a:extLst>
            <a:ext uri="{FF2B5EF4-FFF2-40B4-BE49-F238E27FC236}">
              <a16:creationId xmlns:a16="http://schemas.microsoft.com/office/drawing/2014/main" id="{B7EFA694-601E-AF8E-18EF-21834393ED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89">
            <a:extLst>
              <a:ext uri="{FF2B5EF4-FFF2-40B4-BE49-F238E27FC236}">
                <a16:creationId xmlns:a16="http://schemas.microsoft.com/office/drawing/2014/main" id="{95C835DB-8987-8078-DABE-7B1E452988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871" name="Google Shape;871;p89">
            <a:extLst>
              <a:ext uri="{FF2B5EF4-FFF2-40B4-BE49-F238E27FC236}">
                <a16:creationId xmlns:a16="http://schemas.microsoft.com/office/drawing/2014/main" id="{3B0F17FB-FF45-7993-AEB7-DC14BE78F7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>
                <a:solidFill>
                  <a:schemeClr val="lt2"/>
                </a:solidFill>
              </a:rPr>
              <a:t>at is a blockchain-based auction system?</a:t>
            </a: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Scope of work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Development Process, Environment and Tools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 startAt="8"/>
            </a:pPr>
            <a:r>
              <a:rPr lang="en-US" sz="3200">
                <a:solidFill>
                  <a:schemeClr val="lt2"/>
                </a:solidFill>
              </a:rPr>
              <a:t>Implementation 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 startAt="8"/>
            </a:pPr>
            <a:r>
              <a:rPr lang="en-US" sz="3200">
                <a:solidFill>
                  <a:schemeClr val="lt2"/>
                </a:solidFill>
              </a:rPr>
              <a:t>Results</a:t>
            </a:r>
          </a:p>
          <a:p>
            <a:pPr marL="0" indent="0">
              <a:buClr>
                <a:schemeClr val="lt2"/>
              </a:buClr>
              <a:buSzPts val="3200"/>
              <a:buNone/>
            </a:pPr>
            <a:r>
              <a:rPr lang="en-US" sz="3200">
                <a:solidFill>
                  <a:schemeClr val="tx1"/>
                </a:solidFill>
              </a:rPr>
              <a:t>10.Conclusion and Future Work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endParaRPr lang="en-US" sz="3200">
              <a:solidFill>
                <a:schemeClr val="lt2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38253D-34DE-9CFE-AE66-C6CD17C8EBB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45728E-8568-4920-B230-5A48BF7C70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125</a:t>
            </a:fld>
            <a:r>
              <a:rPr lang="en-US"/>
              <a:t>/138</a:t>
            </a:r>
          </a:p>
        </p:txBody>
      </p:sp>
      <p:cxnSp>
        <p:nvCxnSpPr>
          <p:cNvPr id="875" name="Google Shape;875;p89">
            <a:extLst>
              <a:ext uri="{FF2B5EF4-FFF2-40B4-BE49-F238E27FC236}">
                <a16:creationId xmlns:a16="http://schemas.microsoft.com/office/drawing/2014/main" id="{BA0E24FA-72EB-1530-BDDA-F99E8B7C66F9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EE57A-81CD-5DAC-1D28-1295396E31C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28E49F9-656D-49EF-BBB5-C2D19F2ED3ED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73409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0D0FED0A-E22F-F81A-C508-54D8032E9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37D98073-EE4D-427B-3243-C4E1E7C16D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10 Conclusion and Future Work 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71225D-FD7C-E665-D5A0-037065AB20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126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019FE9F9-1820-BC4B-3E5D-2721EAEAC0F9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CCECA-0BE5-54EC-1C65-2848FB38AE2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73C1CF79-D474-4489-BCA8-2742EE4E034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BBA59-A6CB-2E4B-3422-D241C6DD93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10.1 Conclusion</a:t>
            </a:r>
          </a:p>
          <a:p>
            <a:pPr marL="0" indent="0">
              <a:buNone/>
            </a:pPr>
            <a:r>
              <a:rPr lang="en-US"/>
              <a:t>10.2 Contribution of the project</a:t>
            </a:r>
          </a:p>
          <a:p>
            <a:pPr marL="0" indent="0">
              <a:buNone/>
            </a:pPr>
            <a:r>
              <a:rPr lang="en-US"/>
              <a:t>10.3 Future work</a:t>
            </a:r>
          </a:p>
        </p:txBody>
      </p:sp>
    </p:spTree>
    <p:extLst>
      <p:ext uri="{BB962C8B-B14F-4D97-AF65-F5344CB8AC3E}">
        <p14:creationId xmlns:p14="http://schemas.microsoft.com/office/powerpoint/2010/main" val="197737271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3B4F76CF-3045-A185-057E-1F1A339B9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83C5A2F5-3D4B-3D87-6487-006F45106F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10.1 Conclusion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30A28D9E-4E7A-73F2-02AF-BED602BE60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US"/>
              <a:t>Developed a </a:t>
            </a:r>
            <a:r>
              <a:rPr lang="en-US" b="1"/>
              <a:t>blockchain-based auction system</a:t>
            </a:r>
            <a:r>
              <a:rPr lang="en-US"/>
              <a:t> for secure and transparent bidding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US"/>
              <a:t>Addressed </a:t>
            </a:r>
            <a:r>
              <a:rPr lang="en-US" b="1"/>
              <a:t>tie-breaking challenge</a:t>
            </a:r>
            <a:r>
              <a:rPr lang="en-US"/>
              <a:t> using an </a:t>
            </a:r>
            <a:r>
              <a:rPr lang="en-US" b="1"/>
              <a:t>external time oracle</a:t>
            </a:r>
            <a:r>
              <a:rPr lang="en-US"/>
              <a:t> with multiple distributed </a:t>
            </a:r>
            <a:r>
              <a:rPr lang="en-US" b="1"/>
              <a:t>NTP servers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US"/>
              <a:t>Implemented an </a:t>
            </a:r>
            <a:r>
              <a:rPr lang="en-US" b="1"/>
              <a:t>open outcry auction model</a:t>
            </a:r>
            <a:r>
              <a:rPr lang="en-US"/>
              <a:t> to mimic real-world auction dynamics</a:t>
            </a:r>
            <a:endParaRPr lang="en-US" b="1"/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US"/>
              <a:t>Delivered a </a:t>
            </a:r>
            <a:r>
              <a:rPr lang="en-US" b="1"/>
              <a:t>user-friendly platform</a:t>
            </a:r>
            <a:r>
              <a:rPr lang="en-US"/>
              <a:t> ensuring </a:t>
            </a:r>
            <a:r>
              <a:rPr lang="en-US" b="1"/>
              <a:t>accessibility</a:t>
            </a:r>
            <a:r>
              <a:rPr lang="en-US"/>
              <a:t> and </a:t>
            </a:r>
            <a:r>
              <a:rPr lang="en-US" b="1"/>
              <a:t>transparency</a:t>
            </a: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EC7A90-7CEC-20A3-BBB6-581AA69EE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127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A5A3B4F1-58C7-9CF5-5B04-BEFD77CEB833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8287D-4C6F-F4CC-0E5D-9CC2C080BD1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23500BB-819B-EA9C-B634-839FB4723789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3326256194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9FC135DA-46A7-389D-76BB-5CD36946C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B865A50B-AA2E-FB96-0808-7E0EA57871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10.2 Contribution of the project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9EA3B0EA-1950-8589-4B47-5EFECAE852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US" b="1"/>
              <a:t>Open Source Release</a:t>
            </a:r>
            <a:br>
              <a:rPr lang="en-US"/>
            </a:br>
            <a:r>
              <a:rPr lang="en-US"/>
              <a:t>The entire system is publicly available on GitHub to encourage transparency, collaboration, and future research.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US" b="1"/>
              <a:t>SPI Model Adoption</a:t>
            </a:r>
            <a:br>
              <a:rPr lang="en-US"/>
            </a:br>
            <a:r>
              <a:rPr lang="en-US"/>
              <a:t>Followed the Software Process Improvement (SPI) model to ensure a structured, iterative, and quality-focused development lifecycle.</a:t>
            </a: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448F0B-B181-CF06-2C14-83F15477B3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128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7C4F8DDF-F887-9982-7585-41E93802BEE0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7A1BA-65DA-6AFD-CC80-34CEB4441A3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980D1A66-7C9E-AF47-53E0-93D6960CA61C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173129301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D45433A0-5746-CA04-B18A-43B1518DE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A08D4E2A-C4F4-50F9-07DC-B50FB9FEEE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10.2 Contribution of the project </a:t>
            </a: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(Cont’d)</a:t>
            </a:r>
            <a:endParaRPr lang="en-US" sz="4000">
              <a:solidFill>
                <a:srgbClr val="000000"/>
              </a:solidFill>
            </a:endParaRP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5974F1EF-475E-E2C0-A5F6-554F876086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US" b="1"/>
              <a:t>Open Outcry Auction Model</a:t>
            </a:r>
            <a:br>
              <a:rPr lang="en-US"/>
            </a:br>
            <a:r>
              <a:rPr lang="en-US"/>
              <a:t>Implemented a transparent and competitive bidding mechanism where participants can view and respond to real-time bids.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US" b="1"/>
              <a:t>Live Auction Interface</a:t>
            </a:r>
            <a:br>
              <a:rPr lang="en-US"/>
            </a:br>
            <a:r>
              <a:rPr lang="en-US"/>
              <a:t>Built a dynamic, real-time auction interface enabling seamless user participation and bid tracking.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8D65D-BAE1-0B5D-576D-ED7D05BAC4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129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47DCFADC-F450-A529-07F6-2928B4A408A0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A0F1D-E9AF-E1EA-BF52-DFD03D8BC00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5F178F5E-EB41-9669-CC10-B13B2C63F02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2425606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Background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2" name="Google Shape;252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lang="en-US" sz="3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Auction Background</a:t>
            </a:r>
            <a:endParaRPr lang="en-US" sz="3200" b="1"/>
          </a:p>
          <a:p>
            <a:pPr marL="142875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Auction Systems</a:t>
            </a:r>
            <a:endParaRPr lang="en-US" sz="3000">
              <a:latin typeface="Arial"/>
              <a:ea typeface="Arial"/>
              <a:cs typeface="Arial"/>
            </a:endParaRPr>
          </a:p>
          <a:p>
            <a:pPr marL="142875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Types of auctions</a:t>
            </a:r>
            <a:endParaRPr lang="en-US" sz="1800"/>
          </a:p>
          <a:p>
            <a:pPr marL="97155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lang="en-US" sz="3200">
              <a:latin typeface="Arial"/>
              <a:ea typeface="Arial"/>
              <a:cs typeface="Arial"/>
            </a:endParaRPr>
          </a:p>
          <a:p>
            <a:pPr marL="971550" lvl="1" indent="-311150" algn="l" rtl="0">
              <a:lnSpc>
                <a:spcPct val="100000"/>
              </a:lnSpc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3200">
              <a:latin typeface="Arial"/>
              <a:ea typeface="Arial"/>
              <a:cs typeface="Arial"/>
            </a:endParaRPr>
          </a:p>
          <a:p>
            <a:pPr marL="971550" lvl="1" indent="-311150" algn="l" rtl="0">
              <a:lnSpc>
                <a:spcPct val="100000"/>
              </a:lnSpc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3200">
              <a:latin typeface="Arial"/>
              <a:ea typeface="Arial"/>
              <a:cs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7AC17F-799A-DC65-31E4-BAB1C6BEAA4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Background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EB037A-4969-A8B8-D417-981CF21503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r>
              <a:rPr lang="en-US"/>
              <a:t>/138</a:t>
            </a:r>
          </a:p>
        </p:txBody>
      </p:sp>
      <p:cxnSp>
        <p:nvCxnSpPr>
          <p:cNvPr id="256" name="Google Shape;256;p29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19F3D-FB8D-D81F-AA9C-6C1197B2B0E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2A9E9DA-E2D4-4A45-86A3-68DAE8FAA66E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3450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E536FB94-82CD-C4B8-71E9-CBBEBAE50F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9249917A-F50F-030C-EBB8-D0D37BABA1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10.2 Contribution of the project </a:t>
            </a: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(Cont’d)</a:t>
            </a:r>
            <a:endParaRPr lang="en-US" sz="4000">
              <a:solidFill>
                <a:srgbClr val="000000"/>
              </a:solidFill>
            </a:endParaRP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DA87F2F8-A043-E1DA-1E79-B6E4B5B3EA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US" b="1"/>
              <a:t>User-Centric UI Design</a:t>
            </a:r>
            <a:br>
              <a:rPr lang="en-US"/>
            </a:br>
            <a:r>
              <a:rPr lang="en-US"/>
              <a:t>Designed with accessibility and ease-of-use in mind to enhance user experience across different skill levels.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US" b="1"/>
              <a:t>Tie-Breaking Time Protocol</a:t>
            </a:r>
            <a:br>
              <a:rPr lang="en-US"/>
            </a:br>
            <a:r>
              <a:rPr lang="en-US"/>
              <a:t>Developed a reliable tie-breaking solution using synchronized timestamps from multiple distributed NTP servers to ensure fairness and precision.</a:t>
            </a: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192B0B-8FB8-1D31-E24C-EF7F0EA64B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130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6D7B3CEF-D5A7-E2B3-F784-83E28025E341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EF1E3-03D9-3F60-DE5E-980480B7BEC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D9116E8-3147-D1C8-6797-534B6DD1B02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1231548904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39CFE14C-E163-63C0-33A9-EEA489930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150B0189-1F31-54F0-0F67-722291DB92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10.3 Future Work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479E8349-B2C6-F361-BD47-47CE21CF42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r>
              <a:rPr lang="en-GB"/>
              <a:t>Future work aims to enhance the auction system by addressing scalability, integration, and user-centric features to ensure robust functionality and seamless operation in real-world environments.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 b="1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Auction payment with cryptocurrency: </a:t>
            </a:r>
            <a:r>
              <a:rPr lang="en-GB"/>
              <a:t>The integration of cryptocurrency as a payment method will enable secure and decentralized transactions.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(8)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CD1A3C-7ECE-1386-0B06-981B42CEE2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131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1CC91741-52F6-035A-B4CF-C8548E18F269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82934-A53C-1492-9772-C406B87AE11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56E8C90E-614D-C48D-ADDB-F03FA4A2477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3329695701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ACC6F826-EB33-C2CA-AEC5-EBA16B9DF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294A05D7-E055-5F7C-8E5C-7F47817D93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10.3 Future Work </a:t>
            </a: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(Cont’d)</a:t>
            </a:r>
            <a:r>
              <a:rPr lang="en-US" sz="40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1C39C10B-B005-1A49-2DE8-39AECC7EC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Try promising auction </a:t>
            </a:r>
            <a:r>
              <a:rPr lang="en-GB" b="1"/>
              <a:t>scalability</a:t>
            </a:r>
            <a:r>
              <a:rPr lang="en-GB"/>
              <a:t> solutions to address potential bottlenecks in high-demand scenarios.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(9)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GB">
                <a:solidFill>
                  <a:srgbClr val="000000"/>
                </a:solidFill>
              </a:rPr>
              <a:t>Use </a:t>
            </a:r>
            <a:r>
              <a:rPr lang="en-GB" b="1" err="1">
                <a:solidFill>
                  <a:srgbClr val="000000"/>
                </a:solidFill>
              </a:rPr>
              <a:t>FastFabric</a:t>
            </a:r>
            <a:r>
              <a:rPr lang="en-GB">
                <a:solidFill>
                  <a:srgbClr val="000000"/>
                </a:solidFill>
              </a:rPr>
              <a:t> as an Underlying System: Leveraging </a:t>
            </a:r>
            <a:r>
              <a:rPr lang="en-GB" err="1">
                <a:solidFill>
                  <a:srgbClr val="000000"/>
                </a:solidFill>
              </a:rPr>
              <a:t>FastFabric</a:t>
            </a:r>
            <a:r>
              <a:rPr lang="en-GB">
                <a:solidFill>
                  <a:srgbClr val="000000"/>
                </a:solidFill>
              </a:rPr>
              <a:t> as the foundational blockchain system will enhance the overall efficiency of the auction platform. 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(14)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 b="1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</a:pPr>
            <a:endParaRPr lang="en-GB">
              <a:solidFill>
                <a:srgbClr val="215F9A"/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endParaRPr lang="en-US">
              <a:solidFill>
                <a:srgbClr val="215F9A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CE7557-B575-D4AE-7B9A-87EAD8E96F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132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3D611B86-B73F-525B-44C7-8A08C98E4D14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9B250-B10C-2109-83C6-C17EEDC459A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768BC9BD-F084-2C34-86AE-5605D5B96DE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332437654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0DBFF4C5-CBBF-56D6-2DAF-4ED55C818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EAAD1588-5C81-3925-7B4B-21F39C8D55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10.3 Future Work </a:t>
            </a: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(Cont’d)</a:t>
            </a:r>
            <a:r>
              <a:rPr lang="en-US" sz="40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C4E54560-B9A9-E4F7-4729-53FF8583D1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,Sans-Serif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</a:rPr>
              <a:t>Support Personalized </a:t>
            </a:r>
            <a:r>
              <a:rPr lang="en-US" b="1">
                <a:solidFill>
                  <a:srgbClr val="000000"/>
                </a:solidFill>
              </a:rPr>
              <a:t>Recommendations</a:t>
            </a:r>
            <a:r>
              <a:rPr lang="en-US">
                <a:solidFill>
                  <a:srgbClr val="000000"/>
                </a:solidFill>
              </a:rPr>
              <a:t>: </a:t>
            </a:r>
            <a:r>
              <a:rPr lang="en-GB">
                <a:solidFill>
                  <a:srgbClr val="000000"/>
                </a:solidFill>
              </a:rPr>
              <a:t>Enhance the user experience by suggesting auction items based on user preferences and browsing history. 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(16)</a:t>
            </a: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,Sans-Serif" panose="020B0604020202020204" pitchFamily="34" charset="0"/>
              <a:buChar char="•"/>
            </a:pPr>
            <a:r>
              <a:rPr lang="en-GB"/>
              <a:t>Price Prediction on Auction Items: Provide users with actionable insights into expected auction outcomes. By leveraging historical data and deep learning techniques. 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(17)</a:t>
            </a: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369B22-360B-EBF1-C4CA-D6BE965662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133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F560D8BF-49BA-100E-83BB-04C369DB5B9D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B52BE-CC25-0816-3E65-DDB554E23D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4231D4BA-8CB5-3C2B-9DB6-E7EE451AE78F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4221474087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1F3F25E7-85FC-9FA2-4B1C-458641F34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FF76CFF7-0A12-6322-6378-214C81F584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10.3 Future Work </a:t>
            </a: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(Cont’d)</a:t>
            </a:r>
            <a:r>
              <a:rPr lang="en-US" sz="40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7B4A8C5B-131B-4E38-0138-A6A7509B4E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,Sans-Serif" panose="020B0604020202020204" pitchFamily="34" charset="0"/>
              <a:buChar char="•"/>
            </a:pPr>
            <a:r>
              <a:rPr lang="en-GB"/>
              <a:t>Support multiple auction models such as English, Dutch, or sealed-bid auctions dynamically.</a:t>
            </a: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Adopt Network Time Security (NTS) instead of NTP to obtain cryptographically secure and tamper-resistant timestamps for submitted bids, enhancing the integrity of the tie-breaking mechanism.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/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rgbClr val="215F9A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2C3467-E13D-86FC-2542-FED3A84274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134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592B3ED2-2243-571E-E11C-4C593C522510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257D9-88BD-7656-DF13-47BFFDAD5A1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818F5E1-E24D-57EC-1B4A-14296AB938A8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316415752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789D8259-66E5-5A5F-1BCF-B2A78DAC7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C0F655B4-0A48-220A-99E5-7E7E4AEE7D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10.3 Future Work </a:t>
            </a: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(Cont’d)</a:t>
            </a:r>
            <a:r>
              <a:rPr lang="en-US" sz="40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D8821E86-0797-4B21-69D4-6B76DF7065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Develop a user-friendly blockchain </a:t>
            </a:r>
            <a:r>
              <a:rPr lang="en-US" b="1"/>
              <a:t>explorer</a:t>
            </a:r>
            <a:r>
              <a:rPr lang="en-US"/>
              <a:t> tailored for non-technical users, providing an intuitive alternative to the Hyperledger Fabric Explorer, which typically requires an engineering background to navigate.</a:t>
            </a:r>
            <a:endParaRPr lang="en-GB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Fraud</a:t>
            </a:r>
            <a:r>
              <a:rPr lang="en-US">
                <a:solidFill>
                  <a:srgbClr val="000000"/>
                </a:solidFill>
              </a:rPr>
              <a:t> Detection and Attack Simulation: Conduct </a:t>
            </a:r>
            <a:br>
              <a:rPr lang="en-US"/>
            </a:br>
            <a:r>
              <a:rPr lang="en-US">
                <a:solidFill>
                  <a:srgbClr val="000000"/>
                </a:solidFill>
              </a:rPr>
              <a:t>comprehensive tests to evaluate the system's resistance to fraudulent activities.</a:t>
            </a:r>
            <a:endParaRPr lang="en-GB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3076E-C06D-70C4-4423-056D0746DD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135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A34CB5E5-C008-8D15-BC7D-7298C34C3F3C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70C40-5970-B5EC-F750-DF11BE20322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041A1F38-5B07-A957-2BB4-679C91C80A8F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121688111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FBB64A23-9700-E16E-54B9-EACD0E00F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6D533FD9-67D4-BA5E-1D49-E9EC00A5DE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10.3 Future Work </a:t>
            </a: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(Cont’d)</a:t>
            </a:r>
            <a:r>
              <a:rPr lang="en-US" sz="40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2AC433B3-D2E8-5CEC-75C4-F38C5110D0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Consensus Algorithm Benchmarking: Compare between our work and other systems that use compute-intensive consensus algorithms.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Incorporate Cristian’s Algorithm: Integrate Cristian’s algorithm into the time synchronization module to estimate and account for network latency</a:t>
            </a: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6CADD-1A5E-C834-D26B-9A1A6859FD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136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C06E3059-5DD7-6E9E-00A0-F5DB4CD9AB5E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C444F-894E-C01B-68EA-E41BDC3C63D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6D007E21-1659-D550-4E74-09A2A2E8B7A9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201841996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7FA1A245-7183-0A15-7C5E-D7835DF5C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753DF615-8E67-F7B1-A9CF-735527D4FA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10.3 Future Work </a:t>
            </a: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(Cont’d)</a:t>
            </a:r>
            <a:r>
              <a:rPr lang="en-US" sz="40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8F572BF6-0A9D-BC9B-F48E-E419B7B0FB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1184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b="0" i="0" u="none" strike="noStrike">
                <a:solidFill>
                  <a:srgbClr val="000000"/>
                </a:solidFill>
                <a:effectLst/>
                <a:latin typeface="+mn-lt"/>
              </a:rPr>
              <a:t>Dynamic Time Limit Extension: Enhance the auction logic by allowing automatic time limit extensions when bids are placed shortly before the auction’s scheduled end</a:t>
            </a:r>
            <a:endParaRPr lang="en-GB">
              <a:solidFill>
                <a:schemeClr val="bg2">
                  <a:lumMod val="75000"/>
                  <a:lumOff val="25000"/>
                </a:schemeClr>
              </a:solidFill>
              <a:latin typeface="+mn-lt"/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0C9B31-E2C3-514B-F091-8987D91F72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137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E477049F-B879-7921-CFB3-B37F832F8B06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93485-2EFA-CC20-3557-BDC87A6B06A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D7228040-720F-4591-806D-FB57935ABB3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327090835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/>
          <p:nvPr/>
        </p:nvSpPr>
        <p:spPr>
          <a:xfrm>
            <a:off x="0" y="8792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7DC06B-1FC1-E25C-37F1-59E5DE218E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138</a:t>
            </a:fld>
            <a:r>
              <a:rPr lang="en-US"/>
              <a:t>/138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D61ABB6-9E9E-9587-4340-F25415A0EEC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5EF3DB8-E6D6-4C27-BFC8-AB6C934C1BBC}" type="datetime1">
              <a:rPr lang="en-US" smtClean="0"/>
              <a:t>7/17/2025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15AC1D-45DD-C765-C063-A850005BCFF8}"/>
              </a:ext>
            </a:extLst>
          </p:cNvPr>
          <p:cNvGrpSpPr/>
          <p:nvPr/>
        </p:nvGrpSpPr>
        <p:grpSpPr>
          <a:xfrm>
            <a:off x="477847" y="2245858"/>
            <a:ext cx="6462441" cy="1399972"/>
            <a:chOff x="477848" y="2245858"/>
            <a:chExt cx="5746765" cy="1399972"/>
          </a:xfrm>
        </p:grpSpPr>
        <p:sp>
          <p:nvSpPr>
            <p:cNvPr id="89" name="Google Shape;89;p13"/>
            <p:cNvSpPr/>
            <p:nvPr/>
          </p:nvSpPr>
          <p:spPr>
            <a:xfrm rot="5400000">
              <a:off x="-160521" y="2884227"/>
              <a:ext cx="1399972" cy="12323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6F221-B539-ACBC-BACE-0C5436AC186C}"/>
                </a:ext>
              </a:extLst>
            </p:cNvPr>
            <p:cNvSpPr txBox="1"/>
            <p:nvPr/>
          </p:nvSpPr>
          <p:spPr>
            <a:xfrm>
              <a:off x="605692" y="2267279"/>
              <a:ext cx="5618921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600" b="1"/>
                <a:t>  Thank you for attending!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534BF6A-717C-B1C3-5A2B-04EF9C77DE0E}"/>
                </a:ext>
              </a:extLst>
            </p:cNvPr>
            <p:cNvSpPr txBox="1"/>
            <p:nvPr/>
          </p:nvSpPr>
          <p:spPr>
            <a:xfrm>
              <a:off x="606658" y="2978518"/>
              <a:ext cx="3313043" cy="58477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200"/>
                <a:t>   Any Questions?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6414299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9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911" name="Google Shape;911;p9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>
                <a:solidFill>
                  <a:srgbClr val="000000"/>
                </a:solidFill>
              </a:rPr>
              <a:t>[1]: Shi, Z., De Laat, C., Grosso, P., &amp; Zhao, Z. (2022). Integration of blockchain and auction models: a survey, some applications, and challenges. </a:t>
            </a:r>
            <a:r>
              <a:rPr lang="en-US" sz="1800" i="1">
                <a:solidFill>
                  <a:srgbClr val="000000"/>
                </a:solidFill>
              </a:rPr>
              <a:t>IEEE Communications Surveys &amp; Tutorials</a:t>
            </a:r>
            <a:r>
              <a:rPr lang="en-US" sz="1800">
                <a:solidFill>
                  <a:srgbClr val="000000"/>
                </a:solidFill>
              </a:rPr>
              <a:t>, </a:t>
            </a:r>
            <a:r>
              <a:rPr lang="en-US" sz="1800" i="1">
                <a:solidFill>
                  <a:srgbClr val="000000"/>
                </a:solidFill>
              </a:rPr>
              <a:t>25</a:t>
            </a:r>
            <a:r>
              <a:rPr lang="en-US" sz="1800">
                <a:solidFill>
                  <a:srgbClr val="000000"/>
                </a:solidFill>
              </a:rPr>
              <a:t>(1), 497–537. </a:t>
            </a:r>
            <a:r>
              <a:rPr lang="en-US" sz="1800" u="sng">
                <a:solidFill>
                  <a:schemeClr val="hlink"/>
                </a:solidFill>
              </a:rPr>
              <a:t>https://doi.org/10.1109/comst.2022.3222403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en-US" sz="1800" u="sng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>
                <a:solidFill>
                  <a:srgbClr val="000000"/>
                </a:solidFill>
              </a:rPr>
              <a:t>[2]: </a:t>
            </a:r>
            <a:r>
              <a:rPr lang="en-US" sz="1800" err="1">
                <a:solidFill>
                  <a:srgbClr val="000000"/>
                </a:solidFill>
              </a:rPr>
              <a:t>Chiquito</a:t>
            </a:r>
            <a:r>
              <a:rPr lang="en-US" sz="1800">
                <a:solidFill>
                  <a:srgbClr val="000000"/>
                </a:solidFill>
              </a:rPr>
              <a:t>, E., Bodin, U., &amp; </a:t>
            </a:r>
            <a:r>
              <a:rPr lang="en-US" sz="1800" err="1">
                <a:solidFill>
                  <a:srgbClr val="000000"/>
                </a:solidFill>
              </a:rPr>
              <a:t>Schelén</a:t>
            </a:r>
            <a:r>
              <a:rPr lang="en-US" sz="1800">
                <a:solidFill>
                  <a:srgbClr val="000000"/>
                </a:solidFill>
              </a:rPr>
              <a:t>, O. (2023). Survey on decentralized auctioning systems. IEEE Access, 11, 51673–51688. </a:t>
            </a:r>
            <a:r>
              <a:rPr lang="en-US" sz="1800" u="sng">
                <a:solidFill>
                  <a:schemeClr val="hlink"/>
                </a:solidFill>
              </a:rPr>
              <a:t>https://doi.org/10.1109/access.2023.3279914</a:t>
            </a:r>
          </a:p>
          <a:p>
            <a:pPr marL="0" indent="0">
              <a:buSzPts val="1800"/>
              <a:buNone/>
            </a:pPr>
            <a:r>
              <a:rPr lang="en-US" sz="1800"/>
              <a:t>[3]: </a:t>
            </a:r>
            <a:r>
              <a:rPr lang="en-US" sz="1800" err="1"/>
              <a:t>Chiquito</a:t>
            </a:r>
            <a:r>
              <a:rPr lang="en-US" sz="1800"/>
              <a:t>, E., Bodin, U., </a:t>
            </a:r>
            <a:r>
              <a:rPr lang="en-US" sz="1800" err="1"/>
              <a:t>Schelén</a:t>
            </a:r>
            <a:r>
              <a:rPr lang="en-US" sz="1800"/>
              <a:t>, O., &amp; </a:t>
            </a:r>
            <a:r>
              <a:rPr lang="en-US" sz="1800" err="1"/>
              <a:t>Monrat</a:t>
            </a:r>
            <a:r>
              <a:rPr lang="en-US" sz="1800"/>
              <a:t>, A. a. A. (2024). Digitalized and Decentralized Open-Cry Auctioning: key properties, solution design, and implementation. IEEE Access, 12, 64686–64700. https://doi.org/10.1109/access.2024.3395791</a:t>
            </a:r>
          </a:p>
          <a:p>
            <a:pPr marL="0" indent="0">
              <a:buSzPts val="1800"/>
              <a:buNone/>
            </a:pPr>
            <a:r>
              <a:rPr lang="en-US" sz="1800"/>
              <a:t>[4]: Wust, K. and Gervais, A. (2018) “Do you need a blockchain?”, 2018 Crypto Valley Conference on Blockchain Technology (CVCBT), pp. 45–54. doi:10.1109/cvcbt.2018.00011. 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[5]: </a:t>
            </a:r>
            <a:r>
              <a:rPr lang="en-US" sz="1800" err="1"/>
              <a:t>Inpher</a:t>
            </a:r>
            <a:r>
              <a:rPr lang="en-US" sz="1800"/>
              <a:t>, Inc. (2024b, February 20). What is Secure Multiparty Computation? - SMPC/MPC Explained | </a:t>
            </a:r>
            <a:r>
              <a:rPr lang="en-US" sz="1800" err="1"/>
              <a:t>Inpher</a:t>
            </a:r>
            <a:r>
              <a:rPr lang="en-US" sz="1800"/>
              <a:t>. </a:t>
            </a:r>
            <a:r>
              <a:rPr lang="en-US" sz="1800" err="1"/>
              <a:t>Inpher</a:t>
            </a:r>
            <a:r>
              <a:rPr lang="en-US" sz="1800"/>
              <a:t>. https://inpher.io/technology/what-is-secure-multiparty-computation/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CA9015-9BB6-C6F2-AD27-46C236ACCC9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B2537-9486-BA2F-D80A-C39EAB21E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139</a:t>
            </a:fld>
            <a:r>
              <a:rPr lang="en-US"/>
              <a:t>/138</a:t>
            </a:r>
          </a:p>
        </p:txBody>
      </p:sp>
      <p:cxnSp>
        <p:nvCxnSpPr>
          <p:cNvPr id="915" name="Google Shape;915;p93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AE3F9-718B-47C9-47EB-11AF50BE28C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AC60C53-6C3C-4F86-9B2C-422CAD1FE547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Background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2" name="Google Shape;252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 b="1">
                <a:solidFill>
                  <a:srgbClr val="000000"/>
                </a:solidFill>
              </a:rPr>
              <a:t>Blockchain Background</a:t>
            </a:r>
            <a:endParaRPr lang="en-US" sz="3200"/>
          </a:p>
          <a:p>
            <a:pPr marL="1428750" lvl="2">
              <a:lnSpc>
                <a:spcPct val="100000"/>
              </a:lnSpc>
              <a:buSzPts val="2800"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Blockchain Technology</a:t>
            </a:r>
            <a:endParaRPr lang="en-US" sz="3000">
              <a:latin typeface="Arial"/>
              <a:ea typeface="Arial"/>
              <a:cs typeface="Arial"/>
            </a:endParaRPr>
          </a:p>
          <a:p>
            <a:pPr marL="1428750" lvl="2">
              <a:lnSpc>
                <a:spcPct val="100000"/>
              </a:lnSpc>
              <a:buSzPts val="2800"/>
            </a:pPr>
            <a:r>
              <a:rPr lang="en-US" sz="3000"/>
              <a:t>Consensus Mechanism</a:t>
            </a:r>
          </a:p>
          <a:p>
            <a:pPr marL="142875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Types of Blockchains</a:t>
            </a:r>
            <a:endParaRPr lang="en-US" sz="3000"/>
          </a:p>
          <a:p>
            <a:pPr marL="142875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Smart contracts</a:t>
            </a:r>
            <a:endParaRPr lang="en-US" sz="3000"/>
          </a:p>
          <a:p>
            <a:pPr marL="1428750" lvl="2" indent="-3365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urier New"/>
              <a:buNone/>
            </a:pPr>
            <a:endParaRPr lang="en-US" sz="1800"/>
          </a:p>
          <a:p>
            <a:pPr marL="914400" lvl="2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US" sz="1800">
              <a:latin typeface="Arial"/>
              <a:ea typeface="Arial"/>
              <a:cs typeface="Arial"/>
            </a:endParaRPr>
          </a:p>
          <a:p>
            <a:pPr marL="971550" lvl="1" indent="-311150" algn="l" rtl="0">
              <a:lnSpc>
                <a:spcPct val="100000"/>
              </a:lnSpc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3200">
              <a:latin typeface="Arial"/>
              <a:ea typeface="Arial"/>
              <a:cs typeface="Arial"/>
            </a:endParaRPr>
          </a:p>
          <a:p>
            <a:pPr marL="971550" lvl="1" indent="-311150" algn="l" rtl="0">
              <a:lnSpc>
                <a:spcPct val="100000"/>
              </a:lnSpc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3200">
              <a:latin typeface="Arial"/>
              <a:ea typeface="Arial"/>
              <a:cs typeface="Arial"/>
            </a:endParaRPr>
          </a:p>
          <a:p>
            <a:pPr marL="971550" lvl="1" indent="-311150" algn="l" rtl="0">
              <a:lnSpc>
                <a:spcPct val="100000"/>
              </a:lnSpc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3200">
              <a:latin typeface="Arial"/>
              <a:ea typeface="Arial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877829-FFDB-151F-EB6E-2E293704E8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r>
              <a:rPr lang="en-US"/>
              <a:t>/138</a:t>
            </a:r>
          </a:p>
        </p:txBody>
      </p:sp>
      <p:cxnSp>
        <p:nvCxnSpPr>
          <p:cNvPr id="256" name="Google Shape;256;p29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1049B-440D-D579-5187-63E3EED6FF3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11DFEB4-FDB6-4A34-A851-E95D881A4765}" type="datetime1">
              <a:rPr lang="en-US" smtClean="0"/>
              <a:t>7/17/2025</a:t>
            </a:fld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DC0ABCA-3C49-DAF3-80F6-9E0DB21C36FF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9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921" name="Google Shape;921;p9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SzPts val="1800"/>
              <a:buNone/>
            </a:pPr>
            <a:r>
              <a:rPr lang="en-US" sz="1800"/>
              <a:t>[6]: Li, Honglei, and Weilian Xue. "A Blockchain-Based Sealed-Bid e-Auction Scheme with Smart Contract and Zero-Knowledge Proof." </a:t>
            </a:r>
            <a:r>
              <a:rPr lang="en-US" sz="1800" i="1"/>
              <a:t>Security and Communication Networks</a:t>
            </a:r>
            <a:r>
              <a:rPr lang="en-US" sz="1800"/>
              <a:t> 2021 (2021): Article ID 5523394. </a:t>
            </a:r>
            <a:r>
              <a:rPr lang="en-US" sz="1800" u="sng">
                <a:solidFill>
                  <a:schemeClr val="hlink"/>
                </a:solidFill>
              </a:rPr>
              <a:t>https://doi.org/10.1155/2021/5523394</a:t>
            </a:r>
            <a:r>
              <a:rPr lang="en-US" sz="1800"/>
              <a:t>.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[7]: Tan, S., &amp; Heng, S. (2022). Secure cryptographic E-Auction system. International Journal of Technology, 13(6), 1222. https://doi.org/10.14716/ijtech.v13i6.5827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[8]: Omar, I. A., Hasan, H. R., Jayaraman, R., Salah, K., &amp; Omar, M. (2021). Implementing decentralized auctions using blockchain smart contracts. Technological Forecasting and Social Change, 168, 120786.</a:t>
            </a:r>
            <a:r>
              <a:rPr lang="en-US" sz="1800">
                <a:uFill>
                  <a:noFill/>
                </a:uFill>
              </a:rPr>
              <a:t> </a:t>
            </a:r>
            <a:r>
              <a:rPr lang="en-US" sz="1800" u="sng">
                <a:solidFill>
                  <a:schemeClr val="hlink"/>
                </a:solidFill>
              </a:rPr>
              <a:t>https://doi.org/10.1016/j.techfore.2021.120786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800"/>
              <a:buNone/>
            </a:pPr>
            <a:endParaRPr lang="en-US" sz="1800"/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800"/>
              <a:buNone/>
            </a:pPr>
            <a:r>
              <a:rPr lang="en-US" sz="1800"/>
              <a:t>[9]: Qusa, H., Tarazi, J., &amp; Akre, V. (2020, February). Secure e-auction system using blockchain: UAE case study. In 2020 Advances in Science and Engineering Technology International Conferences (ASET) (pp. 1-5). IEEE.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800"/>
              <a:buNone/>
            </a:pPr>
            <a:endParaRPr lang="en-US" sz="1800"/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800"/>
              <a:buNone/>
            </a:pPr>
            <a:r>
              <a:rPr lang="en-US" sz="1800"/>
              <a:t>[10]: Minaei, M., Le, D. V., Kumaresan, R., Beams, A., Moreno-Sanchez, P., Yang, Y., ... &amp; Zamani, M. (2023). Scalable Off-Chain Auctions. Cryptology ePrint Archive.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800"/>
              <a:buNone/>
            </a:pPr>
            <a:endParaRPr lang="en-US" sz="18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7474E9-ED1B-2E1A-C22D-C120AE54D9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140</a:t>
            </a:fld>
            <a:r>
              <a:rPr lang="en-US"/>
              <a:t>/138</a:t>
            </a:r>
          </a:p>
        </p:txBody>
      </p:sp>
      <p:cxnSp>
        <p:nvCxnSpPr>
          <p:cNvPr id="925" name="Google Shape;925;p94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CCBCC-EAC0-2EB2-5573-17A3A0375ED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9B25853-9C5B-4F7B-9F17-0CA22E09D5D7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90ED4E17-7C77-372C-F85C-01BB9A802E1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References</a:t>
            </a: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931" name="Google Shape;931;p9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>
                <a:solidFill>
                  <a:srgbClr val="000000"/>
                </a:solidFill>
              </a:rPr>
              <a:t>[11]: H. S. Galal and A. M. Youssef, “Verifiable sealed-bid auction on the Ethereum blockchain,” in Proc. Int. Conf. FC, Nieuwpoort, Curaçao, Feb. 2018, pp. 265–278.</a:t>
            </a:r>
          </a:p>
          <a:p>
            <a:pPr marL="0" indent="0">
              <a:buClr>
                <a:srgbClr val="000000"/>
              </a:buClr>
              <a:buSzPts val="1800"/>
              <a:buNone/>
            </a:pPr>
            <a:r>
              <a:rPr lang="en-US" sz="1800"/>
              <a:t>[12]: </a:t>
            </a:r>
            <a:r>
              <a:rPr lang="en-GB" sz="1800"/>
              <a:t>Chow, V. (2020). Predicting auction price of vehicle license plate with deep recurrent neural network. Expert Systems with Applications, 142, 113008.</a:t>
            </a:r>
            <a:endParaRPr lang="en-US" sz="1800"/>
          </a:p>
          <a:p>
            <a:pPr marL="0" indent="0">
              <a:buSzPts val="1800"/>
              <a:buNone/>
            </a:pPr>
            <a:r>
              <a:rPr lang="en-US" sz="1800"/>
              <a:t>[13]: "0xAuction", [Online]. Available, link: Apostrophe-Corp/0xAuction: An NFT market place with real time onchain notifications, [Accessed: 12/1/2024]</a:t>
            </a:r>
          </a:p>
          <a:p>
            <a:pPr marL="0" indent="0">
              <a:buNone/>
            </a:pPr>
            <a:r>
              <a:rPr lang="en-US" sz="1800"/>
              <a:t>[14] “Opensea," [Online]. Available: https://opensea.io/, [Accessed: 12/1/2023].</a:t>
            </a:r>
          </a:p>
          <a:p>
            <a:pPr marL="0" indent="0">
              <a:buNone/>
            </a:pPr>
            <a:r>
              <a:rPr lang="en-US" sz="1800"/>
              <a:t>[15] “Rarible," [Online]. Available: https://rarible.com/, [Accessed: 12/1/2023].</a:t>
            </a:r>
          </a:p>
          <a:p>
            <a:pPr marL="0" indent="0">
              <a:buNone/>
            </a:pPr>
            <a:r>
              <a:rPr lang="en-US" sz="1800"/>
              <a:t>[16] "stargaze," [Online]. Available: https://github.com/public-awesome/stargaze, [Accessed: 12/1/2023].</a:t>
            </a:r>
          </a:p>
          <a:p>
            <a:pPr marL="0" indent="0">
              <a:buNone/>
            </a:pPr>
            <a:r>
              <a:rPr lang="en-US" sz="1800"/>
              <a:t>[17] "Liveauctioneers," [Online]. Available: LiveAuctioneers: Online Auctions for Arts, Antiques &amp; Collectibles, [Accessed: 12/1/2023].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E1EB7-9DA6-1818-5C2B-964A591E01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141</a:t>
            </a:fld>
            <a:r>
              <a:rPr lang="en-US"/>
              <a:t>/138</a:t>
            </a:r>
          </a:p>
        </p:txBody>
      </p:sp>
      <p:cxnSp>
        <p:nvCxnSpPr>
          <p:cNvPr id="935" name="Google Shape;935;p95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348227-44B4-D083-9739-40370CB4CF9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926BCE1-751D-4FDF-B5A1-2F48B1460530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3FFC2689-BD40-A9F2-6AD5-D9854293F31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References</a:t>
            </a: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931" name="Google Shape;931;p9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None/>
            </a:pPr>
            <a:r>
              <a:rPr lang="en-GB" sz="1800"/>
              <a:t>[18]: Pop, C., Prata, M., Antal, M., </a:t>
            </a:r>
            <a:r>
              <a:rPr lang="en-GB" sz="1800" err="1"/>
              <a:t>Cioara</a:t>
            </a:r>
            <a:r>
              <a:rPr lang="en-GB" sz="1800"/>
              <a:t>, T., </a:t>
            </a:r>
            <a:r>
              <a:rPr lang="en-GB" sz="1800" err="1"/>
              <a:t>Anghel</a:t>
            </a:r>
            <a:r>
              <a:rPr lang="en-GB" sz="1800"/>
              <a:t>, I., &amp; </a:t>
            </a:r>
            <a:r>
              <a:rPr lang="en-GB" sz="1800" err="1"/>
              <a:t>Salomie</a:t>
            </a:r>
            <a:r>
              <a:rPr lang="en-GB" sz="1800"/>
              <a:t>, I. (2020). An Ethereum-based implementation of English, Dutch, and First-price sealed-bid auctions. 2020 IEEE 16th International Conference on Intelligent Computer Communication and Processing (ICCP), https://doi.org/10.1109/ICCP51029.2020.9266180</a:t>
            </a:r>
          </a:p>
          <a:p>
            <a:pPr marL="0" indent="0">
              <a:buNone/>
            </a:pPr>
            <a:r>
              <a:rPr lang="en-US" sz="1800"/>
              <a:t>[19]: </a:t>
            </a:r>
            <a:r>
              <a:rPr lang="en-US" sz="1800" err="1"/>
              <a:t>Gorenflo</a:t>
            </a:r>
            <a:r>
              <a:rPr lang="en-US" sz="1800"/>
              <a:t>, C., Lee, S., </a:t>
            </a:r>
            <a:r>
              <a:rPr lang="en-US" sz="1800" err="1"/>
              <a:t>Golab</a:t>
            </a:r>
            <a:r>
              <a:rPr lang="en-US" sz="1800"/>
              <a:t>, L., &amp; Keshav, S. (2020). </a:t>
            </a:r>
            <a:r>
              <a:rPr lang="en-US" sz="1800" err="1"/>
              <a:t>FastFabric</a:t>
            </a:r>
            <a:r>
              <a:rPr lang="en-US" sz="1800"/>
              <a:t>: Scaling </a:t>
            </a:r>
            <a:r>
              <a:rPr lang="en-US" sz="1800" err="1"/>
              <a:t>hyperledger</a:t>
            </a:r>
            <a:r>
              <a:rPr lang="en-US" sz="1800"/>
              <a:t> fabric to 20 000 transactions per second. International Journal of Network Management, 30(5), e2099.</a:t>
            </a:r>
            <a:endParaRPr lang="en-GB" sz="18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[20]: Proxies - </a:t>
            </a:r>
            <a:r>
              <a:rPr lang="en-US" sz="1800" err="1"/>
              <a:t>OpenZeppelin</a:t>
            </a:r>
            <a:r>
              <a:rPr lang="en-US" sz="1800"/>
              <a:t> Docs. (n.d.). https://docs.openzeppelin.com/contracts/4.x/api/proxy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497B8-4212-83A5-4718-766D693013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142</a:t>
            </a:fld>
            <a:r>
              <a:rPr lang="en-US"/>
              <a:t>/138</a:t>
            </a:r>
          </a:p>
        </p:txBody>
      </p:sp>
      <p:cxnSp>
        <p:nvCxnSpPr>
          <p:cNvPr id="935" name="Google Shape;935;p95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ABCD83-50EB-B4C6-6F80-D8637D27147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061DB58-F35E-4754-A2FD-44B7BEF85957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33C54B34-51F9-C0E3-0BAA-1E2723DC90E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051231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3.1.1 Auctions</a:t>
            </a:r>
            <a:endParaRPr/>
          </a:p>
        </p:txBody>
      </p:sp>
      <p:sp>
        <p:nvSpPr>
          <p:cNvPr id="262" name="Google Shape;262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An auction is a process of buying and selling goods or services.</a:t>
            </a:r>
            <a:r>
              <a:rPr lang="en-US" sz="3200" baseline="30000"/>
              <a:t>[2]</a:t>
            </a:r>
            <a:endParaRPr lang="en-US" baseline="300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This process involves offering items for bidding, waiting for bids to be accepted, and then selling goods to the highest bidder under the supervision of an auctioneer.</a:t>
            </a:r>
            <a:r>
              <a:rPr lang="en-US" sz="3200" baseline="30000"/>
              <a:t>[1]</a:t>
            </a:r>
            <a:endParaRPr lang="en-US" baseline="30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486DAE-848A-5438-94B4-5834AFE44F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r>
              <a:rPr lang="en-US"/>
              <a:t>/138</a:t>
            </a:r>
          </a:p>
        </p:txBody>
      </p:sp>
      <p:cxnSp>
        <p:nvCxnSpPr>
          <p:cNvPr id="266" name="Google Shape;266;p30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4DF14-2D3D-6215-C5C3-D61099D8CA4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D2BC230-4539-4B02-B06B-FC8FA3F3F95D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D645CAC1-6FA1-F31C-6D4D-414F8133FBD1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3.1.2 Auction Elements</a:t>
            </a:r>
            <a:endParaRPr sz="2100" baseline="30000"/>
          </a:p>
        </p:txBody>
      </p:sp>
      <p:sp>
        <p:nvSpPr>
          <p:cNvPr id="272" name="Google Shape;272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endParaRPr lang="en-US" sz="3200"/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Seller</a:t>
            </a:r>
            <a:endParaRPr lang="en-US"/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Two or several bidders</a:t>
            </a:r>
            <a:endParaRPr lang="en-US"/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Auction Objects</a:t>
            </a:r>
            <a:endParaRPr lang="en-US"/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Auctioneer</a:t>
            </a:r>
            <a:r>
              <a:rPr lang="en-US" sz="3200" baseline="30000"/>
              <a:t>[1]</a:t>
            </a:r>
            <a:endParaRPr lang="en-US" baseline="30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3BFD86-FE97-399D-9DD5-7F00F5A084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r>
              <a:rPr lang="en-US"/>
              <a:t>/138</a:t>
            </a:r>
          </a:p>
        </p:txBody>
      </p:sp>
      <p:cxnSp>
        <p:nvCxnSpPr>
          <p:cNvPr id="276" name="Google Shape;276;p31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4739883C-74E2-0622-0EE7-4093409D3956}"/>
              </a:ext>
            </a:extLst>
          </p:cNvPr>
          <p:cNvGrpSpPr/>
          <p:nvPr/>
        </p:nvGrpSpPr>
        <p:grpSpPr>
          <a:xfrm>
            <a:off x="7369145" y="1717787"/>
            <a:ext cx="3987612" cy="4428864"/>
            <a:chOff x="7369145" y="1717787"/>
            <a:chExt cx="3987612" cy="442886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513AE8D-4702-BA9C-BAE0-4CBB3FDF4FE2}"/>
                </a:ext>
              </a:extLst>
            </p:cNvPr>
            <p:cNvSpPr txBox="1"/>
            <p:nvPr/>
          </p:nvSpPr>
          <p:spPr>
            <a:xfrm>
              <a:off x="8146630" y="5838874"/>
              <a:ext cx="31877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/>
                <a:t>Fig. 2.</a:t>
              </a:r>
              <a:r>
                <a:rPr lang="en-US"/>
                <a:t> Auction Elements</a:t>
              </a:r>
            </a:p>
          </p:txBody>
        </p:sp>
        <p:pic>
          <p:nvPicPr>
            <p:cNvPr id="1026" name="Picture 2" descr="NFT Art Auctions Online">
              <a:extLst>
                <a:ext uri="{FF2B5EF4-FFF2-40B4-BE49-F238E27FC236}">
                  <a16:creationId xmlns:a16="http://schemas.microsoft.com/office/drawing/2014/main" id="{5E6A107A-F189-90A1-72AA-2A9D27F21E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69145" y="1717787"/>
              <a:ext cx="3987612" cy="3987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8C5E6-DD93-BDC3-89B1-B717CAD0B1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23CCD8F-78BA-4495-B295-0FB410879F6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32EBCB44-132E-2127-0C22-D105964ED2C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3.1.3.1 Open-Outcry VS Sealed-Bid</a:t>
            </a:r>
            <a:endParaRPr sz="4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3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From the Perspective of bidding process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228600" lvl="0" indent="-317500" algn="l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b="1"/>
              <a:t>Open-outcry: </a:t>
            </a:r>
            <a:r>
              <a:rPr lang="en-US"/>
              <a:t>a bidder’s bidding activities are transparent and visible to all bidders</a:t>
            </a:r>
            <a:r>
              <a:rPr lang="en-US" baseline="30000"/>
              <a:t>[1]</a:t>
            </a:r>
          </a:p>
          <a:p>
            <a:pPr marL="228600" lvl="0" indent="-317500" algn="l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endParaRPr lang="en-US" baseline="30000"/>
          </a:p>
          <a:p>
            <a:pPr marL="228600" indent="-317500">
              <a:spcBef>
                <a:spcPts val="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b="1"/>
              <a:t>English Auction:</a:t>
            </a:r>
            <a:r>
              <a:rPr lang="en-US"/>
              <a:t> open-outcry ascending-price auction</a:t>
            </a:r>
            <a:r>
              <a:rPr lang="en-US" baseline="30000"/>
              <a:t>[1]</a:t>
            </a:r>
          </a:p>
          <a:p>
            <a:pPr marL="228600" lvl="0" indent="-317500" algn="l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endParaRPr lang="en-US" baseline="30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4E7388-7ACD-955C-DFF4-0DD112EEB4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r>
              <a:rPr lang="en-US"/>
              <a:t>/138</a:t>
            </a:r>
          </a:p>
        </p:txBody>
      </p:sp>
      <p:cxnSp>
        <p:nvCxnSpPr>
          <p:cNvPr id="307" name="Google Shape;307;p34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C563C-D07E-7B01-6456-82CDC3C6FB5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C2E7BBA-98BE-4888-A6FE-17F355F8B873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BEA0785C-77F7-1241-19AE-6600DE9D7F1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000" b="1">
                <a:solidFill>
                  <a:srgbClr val="000000"/>
                </a:solidFill>
              </a:rPr>
              <a:t>3.2.1</a:t>
            </a: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Blockchain Technology Overview</a:t>
            </a:r>
            <a:r>
              <a:rPr lang="en-US" sz="4000" baseline="30000">
                <a:solidFill>
                  <a:srgbClr val="000000"/>
                </a:solidFill>
              </a:rPr>
              <a:t>[1][2]</a:t>
            </a:r>
            <a:endParaRPr lang="en-US" sz="2700" baseline="30000"/>
          </a:p>
        </p:txBody>
      </p:sp>
      <p:sp>
        <p:nvSpPr>
          <p:cNvPr id="363" name="Google Shape;363;p4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/>
              <a:t>A decentralized, distributed ledger technology that securely records transactions across multiple nodes in a network. Each transaction is grouped into blocks and linked chronologically to form a “chain” of blocks.</a:t>
            </a:r>
            <a:r>
              <a:rPr lang="en-US" sz="3300" baseline="30000"/>
              <a:t>[1]</a:t>
            </a:r>
            <a:endParaRPr lang="en-US" sz="330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50" b="1"/>
              <a:t>How it works: </a:t>
            </a:r>
          </a:p>
          <a:p>
            <a:pPr marL="685800" lvl="1" indent="-20193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○"/>
            </a:pPr>
            <a:r>
              <a:rPr lang="en-US" sz="2800"/>
              <a:t> </a:t>
            </a:r>
            <a:r>
              <a:rPr lang="en-US" sz="2900" b="1"/>
              <a:t>Transaction Creation</a:t>
            </a:r>
            <a:r>
              <a:rPr lang="en-US" sz="2900"/>
              <a:t>: A transaction is initiated and broadcast to a peer-to-peer network.</a:t>
            </a:r>
            <a:r>
              <a:rPr lang="en-US" sz="2900" baseline="30000"/>
              <a:t>[2]</a:t>
            </a:r>
          </a:p>
          <a:p>
            <a:pPr marL="685800" lvl="1" indent="-20828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○"/>
            </a:pPr>
            <a:r>
              <a:rPr lang="en-US" sz="2900" b="1"/>
              <a:t> Validation</a:t>
            </a:r>
            <a:r>
              <a:rPr lang="en-US" sz="2900"/>
              <a:t>: Network nodes validate the transaction using consensus mechanisms like Proof of Work.</a:t>
            </a:r>
            <a:r>
              <a:rPr lang="en-US" sz="2900" baseline="30000"/>
              <a:t>[2]</a:t>
            </a:r>
          </a:p>
          <a:p>
            <a:pPr marL="685800" lvl="1" indent="-20828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○"/>
            </a:pPr>
            <a:r>
              <a:rPr lang="en-US" sz="2900" b="1"/>
              <a:t> Block Formation</a:t>
            </a:r>
            <a:r>
              <a:rPr lang="en-US" sz="2900"/>
              <a:t>: Verified transactions are grouped into a block and linked to the previous block, creating a chain.</a:t>
            </a:r>
            <a:r>
              <a:rPr lang="en-US" sz="2900" baseline="30000"/>
              <a:t>[2]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8E495A-2F12-2BFC-245B-8F0BC70317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r>
              <a:rPr lang="en-US"/>
              <a:t>/138</a:t>
            </a:r>
          </a:p>
        </p:txBody>
      </p:sp>
      <p:cxnSp>
        <p:nvCxnSpPr>
          <p:cNvPr id="367" name="Google Shape;367;p40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1CFD2-45A3-78F2-2108-B40BF7B9BE7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7B4D2B6-E27A-4D76-8D49-110197ECA211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BA3F0EFA-9090-CDE2-E8D0-56A1C64D9AB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b="1">
                <a:solidFill>
                  <a:srgbClr val="000000"/>
                </a:solidFill>
              </a:rPr>
              <a:t>3.2.3</a:t>
            </a: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Blockchain Consensus Mechanism</a:t>
            </a:r>
            <a:r>
              <a:rPr lang="en-US" b="1" baseline="30000">
                <a:solidFill>
                  <a:srgbClr val="000000"/>
                </a:solidFill>
              </a:rPr>
              <a:t>[2]</a:t>
            </a:r>
            <a:endParaRPr baseline="30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3000"/>
              <a:t>Protocols that ensure agreement on the state of the blockchain across distributed nodes without mutual trust</a:t>
            </a:r>
            <a:r>
              <a:rPr lang="en-US"/>
              <a:t>.</a:t>
            </a:r>
            <a:r>
              <a:rPr lang="en-US" b="1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1"/>
              <a:t>Importance:</a:t>
            </a:r>
            <a:r>
              <a:rPr lang="en-US" sz="3000"/>
              <a:t> </a:t>
            </a:r>
            <a:r>
              <a:rPr lang="en-US"/>
              <a:t>Critical for distributed ledgers' performance, integrity, and fault tolerance.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/>
              <a:t>Common Approaches:</a:t>
            </a:r>
          </a:p>
          <a:p>
            <a:pPr marL="45720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Proof of Work (PoW)</a:t>
            </a:r>
          </a:p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Proof of Stake (</a:t>
            </a:r>
            <a:r>
              <a:rPr lang="en-US" err="1"/>
              <a:t>PoS</a:t>
            </a:r>
            <a:r>
              <a:rPr lang="en-US"/>
              <a:t>)</a:t>
            </a:r>
          </a:p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Delegated Proof of Stake (</a:t>
            </a:r>
            <a:r>
              <a:rPr lang="en-US" err="1"/>
              <a:t>DPoS</a:t>
            </a:r>
            <a:r>
              <a:rPr lang="en-US"/>
              <a:t>)</a:t>
            </a:r>
          </a:p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Practical </a:t>
            </a:r>
            <a:r>
              <a:rPr lang="en-US" err="1"/>
              <a:t>Bizantine</a:t>
            </a:r>
            <a:r>
              <a:rPr lang="en-US"/>
              <a:t> Fault Tolerance (PBFT)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6042B-E285-D1AE-A29B-DA57151E17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r>
              <a:rPr lang="en-US"/>
              <a:t>/138</a:t>
            </a:r>
          </a:p>
        </p:txBody>
      </p:sp>
      <p:cxnSp>
        <p:nvCxnSpPr>
          <p:cNvPr id="436" name="Google Shape;436;p47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C3EAD-1A5D-0B61-1002-42EB9DCA31A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CCFAE6F-022C-47FB-8021-C3199C8A5A65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A6661BF-9B0E-E5A0-392B-230C153A83F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BitAuction</a:t>
            </a: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 b="1">
                <a:latin typeface="Arial"/>
                <a:ea typeface="Arial"/>
                <a:cs typeface="Arial"/>
                <a:sym typeface="Arial"/>
              </a:rPr>
              <a:t>Team Members</a:t>
            </a:r>
            <a:endParaRPr lang="en-US"/>
          </a:p>
          <a:p>
            <a:pPr marL="0" indent="0">
              <a:buClr>
                <a:srgbClr val="000000"/>
              </a:buClr>
              <a:buSzPts val="2800"/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Amr Ahmed</a:t>
            </a:r>
          </a:p>
          <a:p>
            <a:pPr marL="0" indent="0">
              <a:buClr>
                <a:srgbClr val="000000"/>
              </a:buClr>
              <a:buSzPts val="2800"/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Fareeda Abouzeid</a:t>
            </a:r>
          </a:p>
          <a:p>
            <a:pPr marL="0" indent="0">
              <a:buClr>
                <a:srgbClr val="000000"/>
              </a:buClr>
              <a:buSzPts val="2800"/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Joseph Shokry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Michael Monir</a:t>
            </a:r>
          </a:p>
          <a:p>
            <a:pPr marL="0" indent="0">
              <a:buClr>
                <a:srgbClr val="000000"/>
              </a:buClr>
              <a:buSzPts val="2800"/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Mohamed Arous</a:t>
            </a:r>
          </a:p>
          <a:p>
            <a:pPr marL="0" indent="0">
              <a:buClr>
                <a:srgbClr val="000000"/>
              </a:buClr>
              <a:buSzPts val="2800"/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Omar </a:t>
            </a:r>
            <a:r>
              <a:rPr lang="en-US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Tammam</a:t>
            </a:r>
            <a:endParaRPr lang="en-US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endParaRPr lang="en-US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17D9B-365F-43D2-31D0-4161D1A4C1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r>
              <a:rPr lang="en-US"/>
              <a:t>/138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4294967295"/>
          </p:nvPr>
        </p:nvSpPr>
        <p:spPr>
          <a:xfrm>
            <a:off x="5872163" y="1673225"/>
            <a:ext cx="6319837" cy="4287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 b="1">
                <a:latin typeface="Arial"/>
                <a:ea typeface="Arial"/>
                <a:cs typeface="Arial"/>
                <a:sym typeface="Arial"/>
              </a:rPr>
              <a:t>Supervisors</a:t>
            </a:r>
            <a:endParaRPr/>
          </a:p>
          <a:p>
            <a:pPr marL="0" indent="0">
              <a:spcBef>
                <a:spcPts val="1800"/>
              </a:spcBef>
              <a:buClr>
                <a:srgbClr val="000000"/>
              </a:buClr>
              <a:buSzPts val="2800"/>
              <a:buNone/>
            </a:pPr>
            <a:r>
              <a:rPr lang="en-US">
                <a:solidFill>
                  <a:srgbClr val="000000"/>
                </a:solidFill>
              </a:rPr>
              <a:t>Prof. Dr</a:t>
            </a:r>
            <a:r>
              <a:rPr lang="en-US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Mohamed S. </a:t>
            </a:r>
            <a:r>
              <a:rPr lang="en-US" u="none" strike="noStrik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Abougabal</a:t>
            </a:r>
            <a:endParaRPr lang="en-US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buClr>
                <a:srgbClr val="000000"/>
              </a:buClr>
              <a:buSzPts val="2800"/>
              <a:buNone/>
            </a:pPr>
            <a:r>
              <a:rPr lang="en-US">
                <a:solidFill>
                  <a:srgbClr val="000000"/>
                </a:solidFill>
              </a:rPr>
              <a:t>Prof. Dr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Shaimaa </a:t>
            </a:r>
            <a:r>
              <a:rPr lang="en-US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Lazem</a:t>
            </a:r>
            <a:endParaRPr lang="en-US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Dr. Amira </a:t>
            </a:r>
            <a:r>
              <a:rPr lang="en-US" err="1">
                <a:solidFill>
                  <a:srgbClr val="000000"/>
                </a:solidFill>
              </a:rPr>
              <a:t>A</a:t>
            </a:r>
            <a:r>
              <a:rPr lang="en-US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lshazly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endParaRPr sz="3600" b="1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5" name="Google Shape;105;p14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3F589A-64FA-4215-3D3C-63C9EF09999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AF77C5F-BB65-46D7-ADC6-A873370AC15C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</a:rPr>
              <a:t>3.2.5</a:t>
            </a: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Blockchain Types</a:t>
            </a:r>
            <a:endParaRPr/>
          </a:p>
        </p:txBody>
      </p:sp>
      <p:sp>
        <p:nvSpPr>
          <p:cNvPr id="373" name="Google Shape;373;p4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lang="en-DE" sz="3200"/>
          </a:p>
          <a:p>
            <a:pPr marL="914400" lvl="0" indent="-457200" algn="l" rtl="0">
              <a:spcBef>
                <a:spcPts val="500"/>
              </a:spcBef>
              <a:spcAft>
                <a:spcPts val="0"/>
              </a:spcAft>
              <a:buSzPts val="3600"/>
              <a:buChar char="●"/>
            </a:pPr>
            <a:r>
              <a:rPr lang="en-DE" sz="3600"/>
              <a:t>Permissioned Blockchain</a:t>
            </a:r>
            <a:r>
              <a:rPr lang="en-DE" sz="3600" baseline="30000"/>
              <a:t>[1]</a:t>
            </a:r>
          </a:p>
          <a:p>
            <a:pPr marL="914400" lvl="0" indent="-457200" algn="l" rtl="0">
              <a:spcBef>
                <a:spcPts val="500"/>
              </a:spcBef>
              <a:spcAft>
                <a:spcPts val="0"/>
              </a:spcAft>
              <a:buSzPts val="3600"/>
              <a:buChar char="●"/>
            </a:pPr>
            <a:r>
              <a:rPr lang="en-DE" sz="3600"/>
              <a:t>Permissionless Blockchain</a:t>
            </a:r>
            <a:r>
              <a:rPr lang="en-DE" sz="3600" baseline="30000"/>
              <a:t>[1]</a:t>
            </a:r>
            <a:endParaRPr lang="en-DE" sz="3600"/>
          </a:p>
          <a:p>
            <a:pPr marL="914400" lvl="0" indent="-457200" algn="l" rtl="0">
              <a:spcBef>
                <a:spcPts val="500"/>
              </a:spcBef>
              <a:spcAft>
                <a:spcPts val="0"/>
              </a:spcAft>
              <a:buSzPts val="3600"/>
              <a:buChar char="●"/>
            </a:pPr>
            <a:r>
              <a:rPr lang="en-DE" sz="3600"/>
              <a:t>Hybrid Blockchain</a:t>
            </a:r>
            <a:r>
              <a:rPr lang="en-DE" sz="3600" baseline="30000"/>
              <a:t>[1]</a:t>
            </a:r>
            <a:endParaRPr lang="en-DE" sz="36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EF7F1-5FB5-1AD9-352A-8364B2A2A6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r>
              <a:rPr lang="en-US"/>
              <a:t>/138</a:t>
            </a:r>
          </a:p>
        </p:txBody>
      </p:sp>
      <p:cxnSp>
        <p:nvCxnSpPr>
          <p:cNvPr id="377" name="Google Shape;377;p41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56161-6EFD-3342-0F2F-144D2C2FE8F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8CC1B0C-81C9-4BC1-B0FA-7B4EAAFDDD65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C1121004-1221-F80E-C9CB-D313425A546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</a:rPr>
              <a:t>3.2.5.1</a:t>
            </a: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Permissioned Blockchain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4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/>
              <a:t>Closed system where access is restricted to authorized participants only.</a:t>
            </a:r>
            <a:r>
              <a:rPr lang="en-US" sz="3200" baseline="30000"/>
              <a:t>[1]</a:t>
            </a:r>
            <a:endParaRPr lang="en-US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b="1"/>
              <a:t>Example</a:t>
            </a:r>
            <a:r>
              <a:rPr lang="en-US"/>
              <a:t>: Hyperledger Fabric (HLF) (e.g., Fabric, Sawtooth).</a:t>
            </a:r>
            <a:r>
              <a:rPr lang="en-US" baseline="30000"/>
              <a:t>[1]</a:t>
            </a: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b="1"/>
              <a:t>Consensus Mechanism</a:t>
            </a:r>
            <a:r>
              <a:rPr lang="en-US"/>
              <a:t>: Uses efficient algorithms like PBFT and Raft to identify malicious nodes.</a:t>
            </a:r>
            <a:r>
              <a:rPr lang="en-US" baseline="30000"/>
              <a:t>[1]</a:t>
            </a: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b="1"/>
              <a:t>Pros</a:t>
            </a:r>
            <a:r>
              <a:rPr lang="en-US"/>
              <a:t>: Improved performance and security in controlled environments.</a:t>
            </a:r>
            <a:r>
              <a:rPr lang="en-US" baseline="30000"/>
              <a:t>[1]</a:t>
            </a: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b="1"/>
              <a:t>Cons</a:t>
            </a:r>
            <a:r>
              <a:rPr lang="en-US"/>
              <a:t>: Partially decentralized, potentially reducing trust.</a:t>
            </a:r>
            <a:r>
              <a:rPr lang="en-US" baseline="30000"/>
              <a:t>[1]</a:t>
            </a: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F8C55-5749-E7CF-53A1-8C43C0BE783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r>
              <a:rPr lang="en-US"/>
              <a:t>/138</a:t>
            </a:r>
          </a:p>
        </p:txBody>
      </p:sp>
      <p:cxnSp>
        <p:nvCxnSpPr>
          <p:cNvPr id="386" name="Google Shape;386;p42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80812C-D40C-4FF3-B456-14FD028FE7D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6F079E5-13BF-4873-88AF-93634EFD3EFC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F88CE688-E30B-37D6-E60E-453C3E8A79D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</a:rPr>
              <a:t>3.2.7</a:t>
            </a: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Smart Contracts</a:t>
            </a:r>
            <a:r>
              <a:rPr lang="en-US" baseline="30000">
                <a:solidFill>
                  <a:srgbClr val="000000"/>
                </a:solidFill>
              </a:rPr>
              <a:t>[1][8]</a:t>
            </a:r>
            <a:endParaRPr lang="en-US" sz="1900" baseline="30000"/>
          </a:p>
        </p:txBody>
      </p:sp>
      <p:sp>
        <p:nvSpPr>
          <p:cNvPr id="427" name="Google Shape;427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smart contract is a tamper-proof, self-executing program running on the blockchain that automates and enforces business rules and logic agreed upon by participating entities.</a:t>
            </a:r>
            <a:r>
              <a:rPr lang="en-US" baseline="30000">
                <a:latin typeface="Arial"/>
                <a:ea typeface="Arial"/>
                <a:cs typeface="Arial"/>
                <a:sym typeface="Arial"/>
              </a:rPr>
              <a:t>[8]</a:t>
            </a:r>
            <a:endParaRPr lang="en-US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/>
          </a:p>
          <a:p>
            <a:pPr marL="228600" lvl="0" indent="-2921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These contracts automatically execute when pre-defined conditions are met, acting as software agents that ensure agreements are honored through the execution of secure code.</a:t>
            </a:r>
            <a:r>
              <a:rPr lang="en-US" baseline="30000"/>
              <a:t>[1]</a:t>
            </a:r>
            <a:endParaRPr lang="en-US" sz="1900" baseline="30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C9286-ED44-C60A-D0A8-1BE0950CC4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r>
              <a:rPr lang="en-US"/>
              <a:t>/138</a:t>
            </a:r>
          </a:p>
        </p:txBody>
      </p:sp>
      <p:cxnSp>
        <p:nvCxnSpPr>
          <p:cNvPr id="426" name="Google Shape;426;p46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BEFCAD-ADA9-072D-47CA-B68C845D259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951C551-920A-4741-B22E-C4DC2F910AF0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61CCE90F-AD09-1506-E863-895B86FC3BAC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</a:rPr>
              <a:t>3.2.7</a:t>
            </a: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Smart Contracts</a:t>
            </a:r>
            <a:endParaRPr/>
          </a:p>
        </p:txBody>
      </p:sp>
      <p:sp>
        <p:nvSpPr>
          <p:cNvPr id="427" name="Google Shape;427;p46"/>
          <p:cNvSpPr txBox="1">
            <a:spLocks noGrp="1"/>
          </p:cNvSpPr>
          <p:nvPr>
            <p:ph type="body" idx="1"/>
          </p:nvPr>
        </p:nvSpPr>
        <p:spPr>
          <a:xfrm>
            <a:off x="838200" y="1688132"/>
            <a:ext cx="10515600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921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Beyond cryptocurrencies, smart contracts have extended to other blockchain platforms, such as chaincodes in Hyperledger Fabric and transaction processors in Sawtooth, allowing for diverse applications.</a:t>
            </a:r>
            <a:r>
              <a:rPr lang="en-US" baseline="30000">
                <a:latin typeface="Arial"/>
                <a:ea typeface="Arial"/>
                <a:cs typeface="Arial"/>
                <a:sym typeface="Arial"/>
              </a:rPr>
              <a:t>[8]</a:t>
            </a:r>
            <a:endParaRPr lang="en-US"/>
          </a:p>
          <a:p>
            <a:pPr marL="177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E5DBE-B8E3-E529-F80D-B4E55E6BC5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r>
              <a:rPr lang="en-US"/>
              <a:t>/138</a:t>
            </a:r>
          </a:p>
        </p:txBody>
      </p:sp>
      <p:cxnSp>
        <p:nvCxnSpPr>
          <p:cNvPr id="426" name="Google Shape;426;p46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804A63-38C8-E99C-23C9-7CD19C74985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5E96E5C-5FE2-4647-808A-D47FF765B868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70FD6792-F304-41A5-E769-AD44BE58601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10802788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494" name="Google Shape;494;p5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>
                <a:solidFill>
                  <a:schemeClr val="lt2"/>
                </a:solidFill>
              </a:rPr>
              <a:t>at is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Scope of </a:t>
            </a:r>
            <a:r>
              <a:rPr lang="en-US" sz="3200">
                <a:solidFill>
                  <a:schemeClr val="lt2"/>
                </a:solidFill>
              </a:rPr>
              <a:t>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lvl="0" indent="-5143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Development Process, Environment and Tools</a:t>
            </a:r>
          </a:p>
          <a:p>
            <a:pPr marL="514350" lvl="0" indent="-5143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Implementation</a:t>
            </a:r>
          </a:p>
          <a:p>
            <a:pPr marL="514350" lvl="0" indent="-5143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Results</a:t>
            </a:r>
          </a:p>
          <a:p>
            <a:pPr marL="514350" lvl="0" indent="-5143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 Conclusion and Future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79CC7A-62DA-B140-B965-0E0AC96041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r>
              <a:rPr lang="en-US"/>
              <a:t>/138</a:t>
            </a:r>
          </a:p>
        </p:txBody>
      </p:sp>
      <p:cxnSp>
        <p:nvCxnSpPr>
          <p:cNvPr id="498" name="Google Shape;498;p53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5E8F7-5A16-DB0B-81BE-A5B2D9AE1BC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8145E49-870A-4055-A8A2-64CD2D610E36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1E46ADC1-7A69-0C67-26E7-C461AA941D4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/>
              <a:t>4. Related Work</a:t>
            </a:r>
            <a:endParaRPr/>
          </a:p>
        </p:txBody>
      </p:sp>
      <p:sp>
        <p:nvSpPr>
          <p:cNvPr id="494" name="Google Shape;494;p5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Related work (published papers) 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Related work (Applications)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71E13-8B79-0CE1-101B-C82F0B990AE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8EAD65-9592-9515-4B75-B99F25B433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r>
              <a:rPr lang="en-US"/>
              <a:t>/138</a:t>
            </a:r>
          </a:p>
        </p:txBody>
      </p:sp>
      <p:cxnSp>
        <p:nvCxnSpPr>
          <p:cNvPr id="498" name="Google Shape;498;p53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31EA0-7577-B3DF-3762-08B4648C50C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3E79199-2922-4FA0-8AAE-D53079431C71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4560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b="1">
                <a:solidFill>
                  <a:srgbClr val="000000"/>
                </a:solidFill>
              </a:rPr>
              <a:t>4.1 </a:t>
            </a:r>
            <a:r>
              <a:rPr lang="en-US"/>
              <a:t>Related work (published papers) </a:t>
            </a:r>
            <a:r>
              <a:rPr lang="en-US" b="1">
                <a:solidFill>
                  <a:srgbClr val="000000"/>
                </a:solidFill>
              </a:rPr>
              <a:t>- 1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878AE-B3B5-8C66-7CD8-B7B164E0E2A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6EA73-964F-1636-5458-888856CDA4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26</a:t>
            </a:fld>
            <a:r>
              <a:rPr lang="en-US"/>
              <a:t>/138</a:t>
            </a:r>
          </a:p>
        </p:txBody>
      </p:sp>
      <p:graphicFrame>
        <p:nvGraphicFramePr>
          <p:cNvPr id="506" name="Google Shape;506;p54"/>
          <p:cNvGraphicFramePr/>
          <p:nvPr>
            <p:extLst>
              <p:ext uri="{D42A27DB-BD31-4B8C-83A1-F6EECF244321}">
                <p14:modId xmlns:p14="http://schemas.microsoft.com/office/powerpoint/2010/main" val="27805260"/>
              </p:ext>
            </p:extLst>
          </p:nvPr>
        </p:nvGraphicFramePr>
        <p:xfrm>
          <a:off x="701090" y="1653173"/>
          <a:ext cx="11105365" cy="4634431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18847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3795296741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1160665341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1224260684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2517246731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1612240619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447229105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3302165186"/>
                    </a:ext>
                  </a:extLst>
                </a:gridCol>
                <a:gridCol w="922057">
                  <a:extLst>
                    <a:ext uri="{9D8B030D-6E8A-4147-A177-3AD203B41FA5}">
                      <a16:colId xmlns:a16="http://schemas.microsoft.com/office/drawing/2014/main" val="2568279692"/>
                    </a:ext>
                  </a:extLst>
                </a:gridCol>
              </a:tblGrid>
              <a:tr h="93416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/>
                        <a:t>Papers</a:t>
                      </a:r>
                      <a:endParaRPr sz="2800" b="1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[1]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[2]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[8]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[9]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[10]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[11]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[12]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Ours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776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1. Year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23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23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24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21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21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20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23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18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19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25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23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2. Q-level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Q1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Q2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Q2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Q1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Conf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Q2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Q2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Q1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8010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3. Software Model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  <a:endParaRPr lang="en-US" sz="1400"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  <a:endParaRPr lang="en-US" sz="1400"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  <a:endParaRPr lang="en-US" sz="1400"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  <a:endParaRPr lang="en-US" sz="1400"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SPI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0" name="Google Shape;426;p46">
            <a:extLst>
              <a:ext uri="{FF2B5EF4-FFF2-40B4-BE49-F238E27FC236}">
                <a16:creationId xmlns:a16="http://schemas.microsoft.com/office/drawing/2014/main" id="{6EFA7A96-EEF0-5169-6EE4-E99E55119397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437F9F0-57C5-5463-EF4A-D1D053D4BAE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B2CEE59-7312-44B9-8F75-A0D9578C81E3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lt1"/>
        </a:solidFill>
        <a:effectLst/>
      </p:bgPr>
    </p:bg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0000"/>
                </a:solidFill>
              </a:rPr>
              <a:t>4.1 </a:t>
            </a:r>
            <a:r>
              <a:rPr lang="en-US"/>
              <a:t>Related work (published papers) </a:t>
            </a:r>
            <a:r>
              <a:rPr lang="en-US" b="1">
                <a:solidFill>
                  <a:srgbClr val="000000"/>
                </a:solidFill>
              </a:rPr>
              <a:t>- 2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F03D937-8CAA-F54E-89FE-4AEDFC15D91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A468BC-88C5-06BC-8FE3-DD2DB1C9FF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27</a:t>
            </a:fld>
            <a:r>
              <a:rPr lang="en-US"/>
              <a:t>/138</a:t>
            </a:r>
          </a:p>
        </p:txBody>
      </p:sp>
      <p:graphicFrame>
        <p:nvGraphicFramePr>
          <p:cNvPr id="506" name="Google Shape;506;p5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4136577"/>
              </p:ext>
            </p:extLst>
          </p:nvPr>
        </p:nvGraphicFramePr>
        <p:xfrm>
          <a:off x="671035" y="1723452"/>
          <a:ext cx="11157553" cy="4571820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11670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3040">
                  <a:extLst>
                    <a:ext uri="{9D8B030D-6E8A-4147-A177-3AD203B41FA5}">
                      <a16:colId xmlns:a16="http://schemas.microsoft.com/office/drawing/2014/main" val="1604132084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842768530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4242266284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2572098091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45290576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4095578521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1612240619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2631423020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452126632"/>
                    </a:ext>
                  </a:extLst>
                </a:gridCol>
                <a:gridCol w="865745">
                  <a:extLst>
                    <a:ext uri="{9D8B030D-6E8A-4147-A177-3AD203B41FA5}">
                      <a16:colId xmlns:a16="http://schemas.microsoft.com/office/drawing/2014/main" val="1107757476"/>
                    </a:ext>
                  </a:extLst>
                </a:gridCol>
              </a:tblGrid>
              <a:tr h="53259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/>
                        <a:t>Papers</a:t>
                      </a:r>
                      <a:endParaRPr sz="2800" b="1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800" b="0"/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[1]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[2]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[8]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[9]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[10]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[11]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[12]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Ours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8899"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4. Auction Model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English reverse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9425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8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Open-outcry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 noProof="0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2690234"/>
                  </a:ext>
                </a:extLst>
              </a:tr>
              <a:tr h="798899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8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Sealed-bid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025760"/>
                  </a:ext>
                </a:extLst>
              </a:tr>
              <a:tr h="53259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5. Secure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18394"/>
                  </a:ext>
                </a:extLst>
              </a:tr>
              <a:tr h="587219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6. Decentralized</a:t>
                      </a:r>
                      <a:endParaRPr sz="24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7247381"/>
                  </a:ext>
                </a:extLst>
              </a:tr>
            </a:tbl>
          </a:graphicData>
        </a:graphic>
      </p:graphicFrame>
      <p:cxnSp>
        <p:nvCxnSpPr>
          <p:cNvPr id="2" name="Google Shape;426;p46">
            <a:extLst>
              <a:ext uri="{FF2B5EF4-FFF2-40B4-BE49-F238E27FC236}">
                <a16:creationId xmlns:a16="http://schemas.microsoft.com/office/drawing/2014/main" id="{7FBB6ABA-835D-6B4D-524F-17DF8AD2DD72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2E1875B-0DA7-0558-85C9-19066DDB78CE}"/>
              </a:ext>
            </a:extLst>
          </p:cNvPr>
          <p:cNvSpPr txBox="1"/>
          <p:nvPr/>
        </p:nvSpPr>
        <p:spPr>
          <a:xfrm>
            <a:off x="363415" y="5767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DE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8D91AE3E-7951-0C04-ECB1-75923FC6290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7533CA0-F339-466E-8741-5BFC584E38D2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379771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0000"/>
                </a:solidFill>
              </a:rPr>
              <a:t>4.1 </a:t>
            </a:r>
            <a:r>
              <a:rPr lang="en-US"/>
              <a:t>Related work (published papers) </a:t>
            </a:r>
            <a:r>
              <a:rPr lang="en-US" b="1">
                <a:solidFill>
                  <a:srgbClr val="000000"/>
                </a:solidFill>
              </a:rPr>
              <a:t>- 3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E884A9A-CACA-BDD6-487E-3D158F5D459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1575EE-DD6C-D6D3-F289-43D5E46C7E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28</a:t>
            </a:fld>
            <a:r>
              <a:rPr lang="en-US"/>
              <a:t>/138</a:t>
            </a:r>
          </a:p>
        </p:txBody>
      </p:sp>
      <p:graphicFrame>
        <p:nvGraphicFramePr>
          <p:cNvPr id="514" name="Google Shape;514;p55"/>
          <p:cNvGraphicFramePr/>
          <p:nvPr>
            <p:extLst>
              <p:ext uri="{D42A27DB-BD31-4B8C-83A1-F6EECF244321}">
                <p14:modId xmlns:p14="http://schemas.microsoft.com/office/powerpoint/2010/main" val="2725218424"/>
              </p:ext>
            </p:extLst>
          </p:nvPr>
        </p:nvGraphicFramePr>
        <p:xfrm>
          <a:off x="981996" y="1578298"/>
          <a:ext cx="10875701" cy="4630133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23049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2978117417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3931858007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1886666124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1116598332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2993457550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2566090294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1408221589"/>
                    </a:ext>
                  </a:extLst>
                </a:gridCol>
                <a:gridCol w="857072">
                  <a:extLst>
                    <a:ext uri="{9D8B030D-6E8A-4147-A177-3AD203B41FA5}">
                      <a16:colId xmlns:a16="http://schemas.microsoft.com/office/drawing/2014/main" val="2036768115"/>
                    </a:ext>
                  </a:extLst>
                </a:gridCol>
              </a:tblGrid>
              <a:tr h="61409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/>
                        <a:t>Papers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[1]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[2]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[8]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[9]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[10]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[11]</a:t>
                      </a:r>
                      <a:endParaRPr lang="en-US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[12]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Ours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6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7. Smart Contracts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409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8. Scalable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4398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9. Off-chain Calculations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2167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10. Rate of transactions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  <a:endParaRPr lang="en-US" sz="1200"/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500 TPS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15 TPS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15 TPS</a:t>
                      </a:r>
                      <a:endParaRPr lang="en-US" sz="1600"/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10k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TPS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15 TPS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4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4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2" name="Google Shape;426;p46">
            <a:extLst>
              <a:ext uri="{FF2B5EF4-FFF2-40B4-BE49-F238E27FC236}">
                <a16:creationId xmlns:a16="http://schemas.microsoft.com/office/drawing/2014/main" id="{59E28996-F5B0-3FD4-A4FC-7128B4AD8746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1B531D0-BF51-3F0D-C427-1A2ECF0DEB2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569989A-DC46-4E79-9E33-2844EF065DA6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0000"/>
                </a:solidFill>
              </a:rPr>
              <a:t>4.1 </a:t>
            </a:r>
            <a:r>
              <a:rPr lang="en-US"/>
              <a:t>Related work (published papers) </a:t>
            </a:r>
            <a:r>
              <a:rPr lang="en-US" b="1">
                <a:solidFill>
                  <a:srgbClr val="000000"/>
                </a:solidFill>
              </a:rPr>
              <a:t>- 4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DCB1D-7F5F-5657-2E5F-73C395946FB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1D793-B085-7C41-6182-0667547CEA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29</a:t>
            </a:fld>
            <a:r>
              <a:rPr lang="en-US"/>
              <a:t>/138</a:t>
            </a:r>
          </a:p>
        </p:txBody>
      </p:sp>
      <p:graphicFrame>
        <p:nvGraphicFramePr>
          <p:cNvPr id="522" name="Google Shape;522;p56"/>
          <p:cNvGraphicFramePr/>
          <p:nvPr>
            <p:extLst>
              <p:ext uri="{D42A27DB-BD31-4B8C-83A1-F6EECF244321}">
                <p14:modId xmlns:p14="http://schemas.microsoft.com/office/powerpoint/2010/main" val="2575195650"/>
              </p:ext>
            </p:extLst>
          </p:nvPr>
        </p:nvGraphicFramePr>
        <p:xfrm>
          <a:off x="918504" y="1819196"/>
          <a:ext cx="10764378" cy="4408782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17460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2052">
                  <a:extLst>
                    <a:ext uri="{9D8B030D-6E8A-4147-A177-3AD203B41FA5}">
                      <a16:colId xmlns:a16="http://schemas.microsoft.com/office/drawing/2014/main" val="2860205225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2689934536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1179856837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3931912141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2125675472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694825187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3546962423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3102824571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2606404011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2188751154"/>
                    </a:ext>
                  </a:extLst>
                </a:gridCol>
                <a:gridCol w="796629">
                  <a:extLst>
                    <a:ext uri="{9D8B030D-6E8A-4147-A177-3AD203B41FA5}">
                      <a16:colId xmlns:a16="http://schemas.microsoft.com/office/drawing/2014/main" val="2345181219"/>
                    </a:ext>
                  </a:extLst>
                </a:gridCol>
              </a:tblGrid>
              <a:tr h="891009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/>
                        <a:t>Papers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800" b="0"/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[1]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[2]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[3]</a:t>
                      </a: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[8]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[9]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[10]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[11]</a:t>
                      </a:r>
                      <a:endParaRPr lang="en-US"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6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[12]</a:t>
                      </a: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3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Ours</a:t>
                      </a: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3030">
                <a:tc row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11. Consensus Algorithm</a:t>
                      </a:r>
                      <a:endParaRPr sz="2400"/>
                    </a:p>
                  </a:txBody>
                  <a:tcPr marL="89452" marR="89452" marT="44726" marB="44726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PoW</a:t>
                      </a:r>
                    </a:p>
                  </a:txBody>
                  <a:tcPr marL="79122" marR="79122" marT="79122" marB="79122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chemeClr val="tx1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  <a:endParaRPr lang="en-US" sz="2800" b="0" i="0" u="none" strike="noStrike" cap="none">
                        <a:solidFill>
                          <a:schemeClr val="tx1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98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PoS</a:t>
                      </a:r>
                    </a:p>
                  </a:txBody>
                  <a:tcPr marL="79122" marR="79122" marT="79122" marB="79122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chemeClr val="tx1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  <a:endParaRPr lang="en-US" sz="2800" b="0" i="0" u="none" strike="noStrike" cap="none">
                        <a:solidFill>
                          <a:schemeClr val="tx1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5234896"/>
                  </a:ext>
                </a:extLst>
              </a:tr>
              <a:tr h="54883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DPoS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>
                          <a:solidFill>
                            <a:schemeClr val="tx1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9441972"/>
                  </a:ext>
                </a:extLst>
              </a:tr>
              <a:tr h="34163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PBFT</a:t>
                      </a:r>
                    </a:p>
                  </a:txBody>
                  <a:tcPr marL="79122" marR="79122" marT="79122" marB="79122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>
                          <a:solidFill>
                            <a:schemeClr val="tx1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472750"/>
                  </a:ext>
                </a:extLst>
              </a:tr>
              <a:tr h="548836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89452" marR="89452" marT="44726" marB="44726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Raft</a:t>
                      </a:r>
                    </a:p>
                  </a:txBody>
                  <a:tcPr marL="79122" marR="79122" marT="79122" marB="79122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chemeClr val="tx1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  <a:endParaRPr lang="en-US" sz="2800" b="0" i="0" u="none" strike="noStrike" cap="none">
                        <a:solidFill>
                          <a:schemeClr val="tx1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1" marR="79121" marT="79121" marB="79121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79122" marR="79122" marT="79122" marB="79122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9140976"/>
                  </a:ext>
                </a:extLst>
              </a:tr>
            </a:tbl>
          </a:graphicData>
        </a:graphic>
      </p:graphicFrame>
      <p:cxnSp>
        <p:nvCxnSpPr>
          <p:cNvPr id="8" name="Google Shape;426;p46">
            <a:extLst>
              <a:ext uri="{FF2B5EF4-FFF2-40B4-BE49-F238E27FC236}">
                <a16:creationId xmlns:a16="http://schemas.microsoft.com/office/drawing/2014/main" id="{AC4F457D-65FA-283F-845E-B4500BBABF1D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27AFA57-9737-EF39-0844-4F28BB1C9A4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72FD484-AA3B-4045-992C-67BE9BB8BC83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 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The importance of </a:t>
            </a:r>
            <a:r>
              <a:rPr lang="en-US" sz="3200"/>
              <a:t>blockchain-based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 auction system.</a:t>
            </a:r>
            <a:endParaRPr lang="en-US" sz="3200">
              <a:latin typeface="Arial"/>
              <a:ea typeface="Arial"/>
              <a:cs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 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Identify the scientific background of the project.</a:t>
            </a:r>
            <a:endParaRPr lang="en-US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 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Discuss the challenges of the project.</a:t>
            </a:r>
            <a:endParaRPr lang="en-US" sz="320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 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Discuss the related work</a:t>
            </a:r>
            <a:endParaRPr lang="en-US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 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Describe the scope of the project.</a:t>
            </a:r>
          </a:p>
          <a:p>
            <a:pPr marL="228600" lvl="0" indent="-25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B5258B-C7A4-175D-7AFB-E9DC15F27E0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Objectives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EA0C5F-B157-375B-3D59-4F69472D13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r>
              <a:rPr lang="en-US"/>
              <a:t>/138</a:t>
            </a:r>
          </a:p>
        </p:txBody>
      </p:sp>
      <p:cxnSp>
        <p:nvCxnSpPr>
          <p:cNvPr id="115" name="Google Shape;115;p15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E096C-F58D-81DB-D6B0-061830DD10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45684C0-4F49-4296-B645-E84F883E8637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0000"/>
                </a:solidFill>
              </a:rPr>
              <a:t>4.1 </a:t>
            </a:r>
            <a:r>
              <a:rPr lang="en-US"/>
              <a:t>Related work (published papers) </a:t>
            </a:r>
            <a:r>
              <a:rPr lang="en-US" b="1">
                <a:solidFill>
                  <a:srgbClr val="000000"/>
                </a:solidFill>
              </a:rPr>
              <a:t>- 6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2A2FB-3A81-8466-2B6D-0A855AC98C0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2B6B4-05D8-28F0-24DE-3289168C06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30</a:t>
            </a:fld>
            <a:r>
              <a:rPr lang="en-US"/>
              <a:t>/138</a:t>
            </a:r>
          </a:p>
        </p:txBody>
      </p:sp>
      <p:graphicFrame>
        <p:nvGraphicFramePr>
          <p:cNvPr id="522" name="Google Shape;522;p56"/>
          <p:cNvGraphicFramePr/>
          <p:nvPr>
            <p:extLst>
              <p:ext uri="{D42A27DB-BD31-4B8C-83A1-F6EECF244321}">
                <p14:modId xmlns:p14="http://schemas.microsoft.com/office/powerpoint/2010/main" val="1381387444"/>
              </p:ext>
            </p:extLst>
          </p:nvPr>
        </p:nvGraphicFramePr>
        <p:xfrm>
          <a:off x="918503" y="1608676"/>
          <a:ext cx="11037515" cy="4747674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167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3322">
                  <a:extLst>
                    <a:ext uri="{9D8B030D-6E8A-4147-A177-3AD203B41FA5}">
                      <a16:colId xmlns:a16="http://schemas.microsoft.com/office/drawing/2014/main" val="2860205225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532672186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1930798564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996494412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1577809740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998708763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3102824571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1684673231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1790862184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1118514152"/>
                    </a:ext>
                  </a:extLst>
                </a:gridCol>
                <a:gridCol w="761016">
                  <a:extLst>
                    <a:ext uri="{9D8B030D-6E8A-4147-A177-3AD203B41FA5}">
                      <a16:colId xmlns:a16="http://schemas.microsoft.com/office/drawing/2014/main" val="850145039"/>
                    </a:ext>
                  </a:extLst>
                </a:gridCol>
              </a:tblGrid>
              <a:tr h="941988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/>
                        <a:t>Papers</a:t>
                      </a:r>
                      <a:endParaRPr sz="2800" b="1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/>
                        <a:t>[1]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/>
                        <a:t>[2]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/>
                        <a:t>[3]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[6]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[8]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[9]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[10]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/>
                        <a:t>[11]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[12]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Ours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1988">
                <a:tc row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12. Blockchain Type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Permissionless</a:t>
                      </a: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19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Permissioned</a:t>
                      </a: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5234896"/>
                  </a:ext>
                </a:extLst>
              </a:tr>
              <a:tr h="64057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Bitcoin</a:t>
                      </a: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6729009"/>
                  </a:ext>
                </a:extLst>
              </a:tr>
              <a:tr h="64057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Ethereum</a:t>
                      </a: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111449"/>
                  </a:ext>
                </a:extLst>
              </a:tr>
              <a:tr h="64057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HLF</a:t>
                      </a: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6795084"/>
                  </a:ext>
                </a:extLst>
              </a:tr>
            </a:tbl>
          </a:graphicData>
        </a:graphic>
      </p:graphicFrame>
      <p:cxnSp>
        <p:nvCxnSpPr>
          <p:cNvPr id="8" name="Google Shape;426;p46">
            <a:extLst>
              <a:ext uri="{FF2B5EF4-FFF2-40B4-BE49-F238E27FC236}">
                <a16:creationId xmlns:a16="http://schemas.microsoft.com/office/drawing/2014/main" id="{F86BB6D8-3CF4-1EA2-2EA2-FC5250B2DD5D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877CA03-39FD-2375-79CC-D08970AE2D8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2005C96-4505-4B38-932C-DF56FB9B38F8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15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0000"/>
                </a:solidFill>
              </a:rPr>
              <a:t>4.1 </a:t>
            </a:r>
            <a:r>
              <a:rPr lang="en-US"/>
              <a:t>Related work (published papers) </a:t>
            </a:r>
            <a:r>
              <a:rPr lang="en-US">
                <a:solidFill>
                  <a:srgbClr val="000000"/>
                </a:solidFill>
              </a:rPr>
              <a:t>- 7</a:t>
            </a:r>
            <a:endParaRPr lang="en-US" b="1">
              <a:solidFill>
                <a:srgbClr val="000000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A99C0DD-C6F5-FE8B-BCA4-B364A7D6D70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450D5A-8245-CBD9-0C1B-1C897AC2A3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31</a:t>
            </a:fld>
            <a:r>
              <a:rPr lang="en-US"/>
              <a:t>/138</a:t>
            </a:r>
          </a:p>
        </p:txBody>
      </p:sp>
      <p:graphicFrame>
        <p:nvGraphicFramePr>
          <p:cNvPr id="514" name="Google Shape;514;p55"/>
          <p:cNvGraphicFramePr/>
          <p:nvPr>
            <p:extLst>
              <p:ext uri="{D42A27DB-BD31-4B8C-83A1-F6EECF244321}">
                <p14:modId xmlns:p14="http://schemas.microsoft.com/office/powerpoint/2010/main" val="1446462100"/>
              </p:ext>
            </p:extLst>
          </p:nvPr>
        </p:nvGraphicFramePr>
        <p:xfrm>
          <a:off x="952500" y="1651819"/>
          <a:ext cx="10788547" cy="4574746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2457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1024402990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3944351271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1209724263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3985582111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833042234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3147265091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3000306473"/>
                    </a:ext>
                  </a:extLst>
                </a:gridCol>
                <a:gridCol w="833143">
                  <a:extLst>
                    <a:ext uri="{9D8B030D-6E8A-4147-A177-3AD203B41FA5}">
                      <a16:colId xmlns:a16="http://schemas.microsoft.com/office/drawing/2014/main" val="1888017957"/>
                    </a:ext>
                  </a:extLst>
                </a:gridCol>
              </a:tblGrid>
              <a:tr h="5367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/>
                        <a:t>Papers</a:t>
                      </a:r>
                      <a:endParaRPr sz="2800" b="1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[1]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[2]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[8]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[9]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[10]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[11]</a:t>
                      </a:r>
                      <a:endParaRPr lang="en-US" sz="140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[12]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3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Ours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20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13. Mixing privacy Service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6858055"/>
                  </a:ext>
                </a:extLst>
              </a:tr>
              <a:tr h="86562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14. Hybrid Blockchain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7837840"/>
                  </a:ext>
                </a:extLst>
              </a:tr>
              <a:tr h="8656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15. Ordering &amp; Fairness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56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16. Smart contract update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cxnSp>
        <p:nvCxnSpPr>
          <p:cNvPr id="2" name="Google Shape;426;p46">
            <a:extLst>
              <a:ext uri="{FF2B5EF4-FFF2-40B4-BE49-F238E27FC236}">
                <a16:creationId xmlns:a16="http://schemas.microsoft.com/office/drawing/2014/main" id="{83A25B25-AB7F-0B4E-BC03-AB6589FC63E8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5A17E0B-8DC3-D170-782A-EE1AD004ADC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5FF0AA2-0E39-4D46-9DC4-9FEB46D65DC6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0000"/>
                </a:solidFill>
              </a:rPr>
              <a:t>4.1 </a:t>
            </a:r>
            <a:r>
              <a:rPr lang="en-US"/>
              <a:t>Related work (published papers) </a:t>
            </a:r>
            <a:r>
              <a:rPr lang="en-US" b="1">
                <a:solidFill>
                  <a:srgbClr val="000000"/>
                </a:solidFill>
              </a:rPr>
              <a:t>- 8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AAD8A26-C56C-8328-2C9D-99EA002B2C9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5D542D-597F-3010-A5A2-9052147CC4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32</a:t>
            </a:fld>
            <a:r>
              <a:rPr lang="en-US"/>
              <a:t>/138</a:t>
            </a:r>
          </a:p>
        </p:txBody>
      </p:sp>
      <p:graphicFrame>
        <p:nvGraphicFramePr>
          <p:cNvPr id="514" name="Google Shape;514;p55"/>
          <p:cNvGraphicFramePr/>
          <p:nvPr>
            <p:extLst>
              <p:ext uri="{D42A27DB-BD31-4B8C-83A1-F6EECF244321}">
                <p14:modId xmlns:p14="http://schemas.microsoft.com/office/powerpoint/2010/main" val="819702145"/>
              </p:ext>
            </p:extLst>
          </p:nvPr>
        </p:nvGraphicFramePr>
        <p:xfrm>
          <a:off x="838200" y="1587500"/>
          <a:ext cx="11039168" cy="4696590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28980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3194557773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3873134993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8816812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461879685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1950595737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2765886376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2211794111"/>
                    </a:ext>
                  </a:extLst>
                </a:gridCol>
                <a:gridCol w="814111">
                  <a:extLst>
                    <a:ext uri="{9D8B030D-6E8A-4147-A177-3AD203B41FA5}">
                      <a16:colId xmlns:a16="http://schemas.microsoft.com/office/drawing/2014/main" val="3512776271"/>
                    </a:ext>
                  </a:extLst>
                </a:gridCol>
              </a:tblGrid>
              <a:tr h="8921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/>
                        <a:t>Papers</a:t>
                      </a:r>
                      <a:endParaRPr sz="2800" b="1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[1]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[2]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[3]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[8]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[9]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[10]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[11]</a:t>
                      </a:r>
                      <a:endParaRPr lang="en-US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[12]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2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Ours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898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17. Payment with Cryptocurrency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  <a:endParaRPr lang="en-US"/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6858055"/>
                  </a:ext>
                </a:extLst>
              </a:tr>
              <a:tr h="9878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18. Energy E</a:t>
                      </a:r>
                      <a:r>
                        <a:rPr lang="en-US" sz="2400" b="0" i="0" u="none" strike="noStrike" noProof="0">
                          <a:latin typeface="Arial"/>
                        </a:rPr>
                        <a:t>fficient Consensus Models</a:t>
                      </a:r>
                      <a:endParaRPr lang="en-US" sz="24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 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  <a:endParaRPr lang="en-US" sz="280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898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19. </a:t>
                      </a:r>
                      <a:r>
                        <a:rPr lang="en-US" sz="2400" b="0" i="0" u="none" strike="noStrike" noProof="0">
                          <a:latin typeface="Arial"/>
                        </a:rPr>
                        <a:t>Initial Price Prediction Support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2902008"/>
                  </a:ext>
                </a:extLst>
              </a:tr>
              <a:tr h="987828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noProof="0">
                          <a:latin typeface="Arial"/>
                        </a:rPr>
                        <a:t>20. Personalized recommendations</a:t>
                      </a:r>
                    </a:p>
                  </a:txBody>
                  <a:tcPr marL="91425" marR="91425" marT="91425" marB="91425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</a:rPr>
                        <a:t>✘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</a:rPr>
                        <a:t>✘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</a:rPr>
                        <a:t>✘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</a:rPr>
                        <a:t>✘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</a:rPr>
                        <a:t>✘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</a:rPr>
                        <a:t>✘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</a:rPr>
                        <a:t>✘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</a:rPr>
                        <a:t>✘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</a:rPr>
                        <a:t>✔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6219001"/>
                  </a:ext>
                </a:extLst>
              </a:tr>
            </a:tbl>
          </a:graphicData>
        </a:graphic>
      </p:graphicFrame>
      <p:cxnSp>
        <p:nvCxnSpPr>
          <p:cNvPr id="2" name="Google Shape;426;p46">
            <a:extLst>
              <a:ext uri="{FF2B5EF4-FFF2-40B4-BE49-F238E27FC236}">
                <a16:creationId xmlns:a16="http://schemas.microsoft.com/office/drawing/2014/main" id="{674D43D4-500C-5FB1-2A63-26860BF0FF4A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29795502-7B10-7EC5-52C6-93BD65FFCD5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B0D1E0B-22F3-4F85-9CE7-846D54414B50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3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b="1">
                <a:solidFill>
                  <a:srgbClr val="000000"/>
                </a:solidFill>
              </a:rPr>
              <a:t>4.</a:t>
            </a:r>
            <a:r>
              <a:rPr lang="en-US">
                <a:solidFill>
                  <a:srgbClr val="000000"/>
                </a:solidFill>
              </a:rPr>
              <a:t>2</a:t>
            </a:r>
            <a:r>
              <a:rPr lang="en-US" b="1">
                <a:solidFill>
                  <a:srgbClr val="000000"/>
                </a:solidFill>
              </a:rPr>
              <a:t> Related </a:t>
            </a:r>
            <a:r>
              <a:rPr lang="en-US">
                <a:solidFill>
                  <a:srgbClr val="000000"/>
                </a:solidFill>
              </a:rPr>
              <a:t>w</a:t>
            </a:r>
            <a:r>
              <a:rPr lang="en-US" b="1">
                <a:solidFill>
                  <a:srgbClr val="000000"/>
                </a:solidFill>
              </a:rPr>
              <a:t>ork (Applications) - 1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878AE-B3B5-8C66-7CD8-B7B164E0E2A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33F9FF-9701-8B4A-80A4-18CE8BBCBF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33</a:t>
            </a:fld>
            <a:r>
              <a:rPr lang="en-US"/>
              <a:t>/138</a:t>
            </a:r>
          </a:p>
        </p:txBody>
      </p:sp>
      <p:graphicFrame>
        <p:nvGraphicFramePr>
          <p:cNvPr id="506" name="Google Shape;506;p54"/>
          <p:cNvGraphicFramePr/>
          <p:nvPr>
            <p:extLst>
              <p:ext uri="{D42A27DB-BD31-4B8C-83A1-F6EECF244321}">
                <p14:modId xmlns:p14="http://schemas.microsoft.com/office/powerpoint/2010/main" val="340343624"/>
              </p:ext>
            </p:extLst>
          </p:nvPr>
        </p:nvGraphicFramePr>
        <p:xfrm>
          <a:off x="942805" y="1602770"/>
          <a:ext cx="10515591" cy="3901290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2855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8504">
                  <a:extLst>
                    <a:ext uri="{9D8B030D-6E8A-4147-A177-3AD203B41FA5}">
                      <a16:colId xmlns:a16="http://schemas.microsoft.com/office/drawing/2014/main" val="2684306409"/>
                    </a:ext>
                  </a:extLst>
                </a:gridCol>
                <a:gridCol w="13138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19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176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81764">
                  <a:extLst>
                    <a:ext uri="{9D8B030D-6E8A-4147-A177-3AD203B41FA5}">
                      <a16:colId xmlns:a16="http://schemas.microsoft.com/office/drawing/2014/main" val="2238558033"/>
                    </a:ext>
                  </a:extLst>
                </a:gridCol>
                <a:gridCol w="1281764">
                  <a:extLst>
                    <a:ext uri="{9D8B030D-6E8A-4147-A177-3AD203B41FA5}">
                      <a16:colId xmlns:a16="http://schemas.microsoft.com/office/drawing/2014/main" val="2785611647"/>
                    </a:ext>
                  </a:extLst>
                </a:gridCol>
              </a:tblGrid>
              <a:tr h="5946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/>
                        <a:t>Auctions</a:t>
                      </a:r>
                      <a:endParaRPr sz="2800" b="1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[14]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[15]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[17]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Ours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4659"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/>
                        <a:t>1. Open source</a:t>
                      </a:r>
                    </a:p>
                  </a:txBody>
                  <a:tcPr marL="91425" marR="91425" marT="91425" marB="91425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931593"/>
                  </a:ext>
                </a:extLst>
              </a:tr>
              <a:tr h="5946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2. Year</a:t>
                      </a:r>
                      <a:endParaRPr sz="28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2022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2017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2020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2020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2002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2025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67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3. License</a:t>
                      </a:r>
                      <a:endParaRPr sz="28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Apache2.0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MIT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</a:rPr>
                        <a:t>Apache 2.0</a:t>
                      </a:r>
                      <a:endParaRPr lang="en-US"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</a:rPr>
                        <a:t>N/A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000000"/>
                          </a:solidFill>
                          <a:sym typeface="Arial"/>
                        </a:rPr>
                        <a:t>MIT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804536"/>
                  </a:ext>
                </a:extLst>
              </a:tr>
              <a:tr h="101667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4. Source code availability</a:t>
                      </a:r>
                      <a:endParaRPr sz="280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274703"/>
                  </a:ext>
                </a:extLst>
              </a:tr>
            </a:tbl>
          </a:graphicData>
        </a:graphic>
      </p:graphicFrame>
      <p:cxnSp>
        <p:nvCxnSpPr>
          <p:cNvPr id="10" name="Google Shape;426;p46">
            <a:extLst>
              <a:ext uri="{FF2B5EF4-FFF2-40B4-BE49-F238E27FC236}">
                <a16:creationId xmlns:a16="http://schemas.microsoft.com/office/drawing/2014/main" id="{6EFA7A96-EEF0-5169-6EE4-E99E55119397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51387AB-E920-3B53-DDB0-9ACE0259B14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A98C199-DF2A-4759-BA5F-B6A674638BFD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0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b="1">
                <a:solidFill>
                  <a:srgbClr val="000000"/>
                </a:solidFill>
              </a:rPr>
              <a:t>4.2 Related work (Applications) - 2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878AE-B3B5-8C66-7CD8-B7B164E0E2A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86117-A5F3-958F-C950-06FDF695F0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34</a:t>
            </a:fld>
            <a:r>
              <a:rPr lang="en-US"/>
              <a:t>/138</a:t>
            </a:r>
          </a:p>
        </p:txBody>
      </p:sp>
      <p:graphicFrame>
        <p:nvGraphicFramePr>
          <p:cNvPr id="506" name="Google Shape;506;p54"/>
          <p:cNvGraphicFramePr/>
          <p:nvPr>
            <p:extLst>
              <p:ext uri="{D42A27DB-BD31-4B8C-83A1-F6EECF244321}">
                <p14:modId xmlns:p14="http://schemas.microsoft.com/office/powerpoint/2010/main" val="1745280669"/>
              </p:ext>
            </p:extLst>
          </p:nvPr>
        </p:nvGraphicFramePr>
        <p:xfrm>
          <a:off x="942805" y="1602771"/>
          <a:ext cx="10515585" cy="4679339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28559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6600">
                  <a:extLst>
                    <a:ext uri="{9D8B030D-6E8A-4147-A177-3AD203B41FA5}">
                      <a16:colId xmlns:a16="http://schemas.microsoft.com/office/drawing/2014/main" val="2684306409"/>
                    </a:ext>
                  </a:extLst>
                </a:gridCol>
                <a:gridCol w="1276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6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6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76600">
                  <a:extLst>
                    <a:ext uri="{9D8B030D-6E8A-4147-A177-3AD203B41FA5}">
                      <a16:colId xmlns:a16="http://schemas.microsoft.com/office/drawing/2014/main" val="2056268028"/>
                    </a:ext>
                  </a:extLst>
                </a:gridCol>
                <a:gridCol w="1276600">
                  <a:extLst>
                    <a:ext uri="{9D8B030D-6E8A-4147-A177-3AD203B41FA5}">
                      <a16:colId xmlns:a16="http://schemas.microsoft.com/office/drawing/2014/main" val="907354598"/>
                    </a:ext>
                  </a:extLst>
                </a:gridCol>
              </a:tblGrid>
              <a:tr h="97234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/>
                        <a:t>Auctions / features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[13]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[14]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[15]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[16]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[17]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Ours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2346"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/>
                        <a:t>5. Support Blockchain</a:t>
                      </a:r>
                    </a:p>
                  </a:txBody>
                  <a:tcPr marL="91425" marR="91425" marT="91425" marB="91425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4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4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4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61946"/>
                  </a:ext>
                </a:extLst>
              </a:tr>
              <a:tr h="88557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6. Language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JS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TS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TS &amp; JS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Go</a:t>
                      </a:r>
                      <a:endParaRPr lang="en-US" sz="1200"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N/A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Go &amp; JS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91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7. Front framework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React</a:t>
                      </a:r>
                      <a:endParaRPr lang="en-US" sz="2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React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 noProof="0">
                          <a:solidFill>
                            <a:srgbClr val="000000"/>
                          </a:solidFill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 noProof="0">
                          <a:solidFill>
                            <a:srgbClr val="000000"/>
                          </a:solidFill>
                        </a:rPr>
                        <a:t>N/A</a:t>
                      </a:r>
                      <a:endParaRPr lang="en-US" sz="2400" b="0" i="0" u="none" strike="noStrike" cap="none" noProof="0">
                        <a:solidFill>
                          <a:srgbClr val="000000"/>
                        </a:solidFill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cap="none" noProof="0">
                          <a:solidFill>
                            <a:srgbClr val="000000"/>
                          </a:solidFill>
                          <a:sym typeface="Arial"/>
                        </a:rPr>
                        <a:t>React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804536"/>
                  </a:ext>
                </a:extLst>
              </a:tr>
              <a:tr h="108113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8. Backend framework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Reach</a:t>
                      </a:r>
                      <a:endParaRPr lang="en-US" sz="2400" b="0" i="0" u="none" strike="noStrike" cap="none" noProof="0">
                        <a:solidFill>
                          <a:srgbClr val="000000"/>
                        </a:solidFill>
                        <a:latin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N/A</a:t>
                      </a:r>
                      <a:endParaRPr lang="en-US" sz="2400" b="0" i="0" u="none" strike="noStrike" cap="none" noProof="0">
                        <a:solidFill>
                          <a:srgbClr val="000000"/>
                        </a:solidFill>
                        <a:latin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cap="none" noProof="0" err="1">
                          <a:solidFill>
                            <a:srgbClr val="000000"/>
                          </a:solidFill>
                          <a:latin typeface="Arial"/>
                          <a:sym typeface="Arial"/>
                        </a:rPr>
                        <a:t>NestJs</a:t>
                      </a:r>
                      <a:endParaRPr lang="en-US" sz="2000" b="0" i="0" u="none" strike="noStrike" cap="none" noProof="0">
                        <a:solidFill>
                          <a:srgbClr val="000000"/>
                        </a:solidFill>
                        <a:latin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274703"/>
                  </a:ext>
                </a:extLst>
              </a:tr>
            </a:tbl>
          </a:graphicData>
        </a:graphic>
      </p:graphicFrame>
      <p:cxnSp>
        <p:nvCxnSpPr>
          <p:cNvPr id="10" name="Google Shape;426;p46">
            <a:extLst>
              <a:ext uri="{FF2B5EF4-FFF2-40B4-BE49-F238E27FC236}">
                <a16:creationId xmlns:a16="http://schemas.microsoft.com/office/drawing/2014/main" id="{6EFA7A96-EEF0-5169-6EE4-E99E55119397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7529CFB-0DEC-1911-99BD-5975D52258A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19DA84-949B-429B-8033-C5C79C5442EF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41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b="1">
                <a:solidFill>
                  <a:srgbClr val="000000"/>
                </a:solidFill>
              </a:rPr>
              <a:t>4.2 Related work (Applications) - 3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878AE-B3B5-8C66-7CD8-B7B164E0E2A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16A73-A933-5DFB-4EEB-C2C10E37EB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35</a:t>
            </a:fld>
            <a:r>
              <a:rPr lang="en-US"/>
              <a:t>/138</a:t>
            </a:r>
          </a:p>
        </p:txBody>
      </p:sp>
      <p:graphicFrame>
        <p:nvGraphicFramePr>
          <p:cNvPr id="506" name="Google Shape;506;p54"/>
          <p:cNvGraphicFramePr/>
          <p:nvPr>
            <p:extLst>
              <p:ext uri="{D42A27DB-BD31-4B8C-83A1-F6EECF244321}">
                <p14:modId xmlns:p14="http://schemas.microsoft.com/office/powerpoint/2010/main" val="3858075571"/>
              </p:ext>
            </p:extLst>
          </p:nvPr>
        </p:nvGraphicFramePr>
        <p:xfrm>
          <a:off x="942805" y="1602770"/>
          <a:ext cx="10515598" cy="3291720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22459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5987">
                  <a:extLst>
                    <a:ext uri="{9D8B030D-6E8A-4147-A177-3AD203B41FA5}">
                      <a16:colId xmlns:a16="http://schemas.microsoft.com/office/drawing/2014/main" val="2565123540"/>
                    </a:ext>
                  </a:extLst>
                </a:gridCol>
                <a:gridCol w="900474">
                  <a:extLst>
                    <a:ext uri="{9D8B030D-6E8A-4147-A177-3AD203B41FA5}">
                      <a16:colId xmlns:a16="http://schemas.microsoft.com/office/drawing/2014/main" val="2684306409"/>
                    </a:ext>
                  </a:extLst>
                </a:gridCol>
                <a:gridCol w="11460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30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0799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07998">
                  <a:extLst>
                    <a:ext uri="{9D8B030D-6E8A-4147-A177-3AD203B41FA5}">
                      <a16:colId xmlns:a16="http://schemas.microsoft.com/office/drawing/2014/main" val="4008969387"/>
                    </a:ext>
                  </a:extLst>
                </a:gridCol>
                <a:gridCol w="1007998">
                  <a:extLst>
                    <a:ext uri="{9D8B030D-6E8A-4147-A177-3AD203B41FA5}">
                      <a16:colId xmlns:a16="http://schemas.microsoft.com/office/drawing/2014/main" val="1248010132"/>
                    </a:ext>
                  </a:extLst>
                </a:gridCol>
              </a:tblGrid>
              <a:tr h="567221">
                <a:tc gridSpan="2"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Auctions / features</a:t>
                      </a:r>
                      <a:endParaRPr lang="en-US"/>
                    </a:p>
                  </a:txBody>
                  <a:tcPr marL="91425" marR="91425" marT="91425" marB="91425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 hMerge="1"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/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[13]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[14]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[15]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[16]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[17]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Ours</a:t>
                      </a:r>
                    </a:p>
                  </a:txBody>
                  <a:tcPr marL="91425" marR="91425" marT="91425" marB="91425" anchor="ctr">
                    <a:lnL w="28575">
                      <a:solidFill>
                        <a:schemeClr val="dk1"/>
                      </a:solidFill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2632756"/>
                  </a:ext>
                </a:extLst>
              </a:tr>
              <a:tr h="567221">
                <a:tc gridSpan="2"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9. Support off chain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8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7221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10. Auction model</a:t>
                      </a:r>
                      <a:endParaRPr lang="en-US" sz="280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8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Open-outcry</a:t>
                      </a: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726660"/>
                  </a:ext>
                </a:extLst>
              </a:tr>
              <a:tr h="567221">
                <a:tc vMerge="1"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8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Sealed bid</a:t>
                      </a: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0288272"/>
                  </a:ext>
                </a:extLst>
              </a:tr>
              <a:tr h="567221">
                <a:tc gridSpan="2"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11. Support anonymity 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  <a:endParaRPr lang="en-US" sz="2800" b="0" i="0" u="none" strike="noStrike" cap="none">
                        <a:solidFill>
                          <a:srgbClr val="38761D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  <a:endParaRPr lang="en-US" sz="2800" b="0" i="0" u="none" strike="noStrike" cap="none" noProof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4892381"/>
                  </a:ext>
                </a:extLst>
              </a:tr>
            </a:tbl>
          </a:graphicData>
        </a:graphic>
      </p:graphicFrame>
      <p:cxnSp>
        <p:nvCxnSpPr>
          <p:cNvPr id="10" name="Google Shape;426;p46">
            <a:extLst>
              <a:ext uri="{FF2B5EF4-FFF2-40B4-BE49-F238E27FC236}">
                <a16:creationId xmlns:a16="http://schemas.microsoft.com/office/drawing/2014/main" id="{6EFA7A96-EEF0-5169-6EE4-E99E55119397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5BAEB49-E2F1-F741-C1E4-CC4C7AB78A1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51CCEA6-1CF8-4374-9A4A-3BE6DCB36E1D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11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b="1">
                <a:solidFill>
                  <a:srgbClr val="000000"/>
                </a:solidFill>
              </a:rPr>
              <a:t>4.2 Related work (Applications) - 4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878AE-B3B5-8C66-7CD8-B7B164E0E2A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D8CAA4-BCDE-813F-3D15-619B496FB5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36</a:t>
            </a:fld>
            <a:r>
              <a:rPr lang="en-US"/>
              <a:t>/138</a:t>
            </a:r>
          </a:p>
        </p:txBody>
      </p:sp>
      <p:graphicFrame>
        <p:nvGraphicFramePr>
          <p:cNvPr id="506" name="Google Shape;506;p54"/>
          <p:cNvGraphicFramePr/>
          <p:nvPr>
            <p:extLst>
              <p:ext uri="{D42A27DB-BD31-4B8C-83A1-F6EECF244321}">
                <p14:modId xmlns:p14="http://schemas.microsoft.com/office/powerpoint/2010/main" val="1683731985"/>
              </p:ext>
            </p:extLst>
          </p:nvPr>
        </p:nvGraphicFramePr>
        <p:xfrm>
          <a:off x="942805" y="1602770"/>
          <a:ext cx="10515585" cy="4571880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31727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7041">
                  <a:extLst>
                    <a:ext uri="{9D8B030D-6E8A-4147-A177-3AD203B41FA5}">
                      <a16:colId xmlns:a16="http://schemas.microsoft.com/office/drawing/2014/main" val="2684306409"/>
                    </a:ext>
                  </a:extLst>
                </a:gridCol>
                <a:gridCol w="12703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21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949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8779">
                  <a:extLst>
                    <a:ext uri="{9D8B030D-6E8A-4147-A177-3AD203B41FA5}">
                      <a16:colId xmlns:a16="http://schemas.microsoft.com/office/drawing/2014/main" val="1142970618"/>
                    </a:ext>
                  </a:extLst>
                </a:gridCol>
                <a:gridCol w="1014979">
                  <a:extLst>
                    <a:ext uri="{9D8B030D-6E8A-4147-A177-3AD203B41FA5}">
                      <a16:colId xmlns:a16="http://schemas.microsoft.com/office/drawing/2014/main" val="4040561708"/>
                    </a:ext>
                  </a:extLst>
                </a:gridCol>
              </a:tblGrid>
              <a:tr h="5672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Auctions / features</a:t>
                      </a:r>
                      <a:endParaRPr lang="en-US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[14]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[15]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[17]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Ours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72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12. Most common Cryptocurrency type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ETH, Algo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ETH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ETH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STARS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N/A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804536"/>
                  </a:ext>
                </a:extLst>
              </a:tr>
              <a:tr h="5672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13. Generic auction objects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  <a:endParaRPr lang="en-US" sz="2800" b="0" i="0" u="none" strike="noStrike" cap="none">
                        <a:solidFill>
                          <a:srgbClr val="CC0202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274703"/>
                  </a:ext>
                </a:extLst>
              </a:tr>
              <a:tr h="5672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14. Blockchain technology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Algorand</a:t>
                      </a:r>
                      <a:endParaRPr lang="en-US" sz="2800" b="0" i="0" u="none" strike="noStrike" cap="none" err="1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Solidity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Solidity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cosmwasm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N/A</a:t>
                      </a:r>
                      <a:endParaRPr lang="en-US" sz="28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HLF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00409"/>
                  </a:ext>
                </a:extLst>
              </a:tr>
            </a:tbl>
          </a:graphicData>
        </a:graphic>
      </p:graphicFrame>
      <p:cxnSp>
        <p:nvCxnSpPr>
          <p:cNvPr id="10" name="Google Shape;426;p46">
            <a:extLst>
              <a:ext uri="{FF2B5EF4-FFF2-40B4-BE49-F238E27FC236}">
                <a16:creationId xmlns:a16="http://schemas.microsoft.com/office/drawing/2014/main" id="{6EFA7A96-EEF0-5169-6EE4-E99E55119397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716AB34-E56F-50F4-4699-4D9BA748770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45D439F-30E2-435B-9398-E34A8DE3E4F8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8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b="1">
                <a:solidFill>
                  <a:srgbClr val="000000"/>
                </a:solidFill>
              </a:rPr>
              <a:t>4.2 Related work (Applications) - 5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878AE-B3B5-8C66-7CD8-B7B164E0E2A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3641D-0382-2785-5A04-7E3CEE4908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37</a:t>
            </a:fld>
            <a:r>
              <a:rPr lang="en-US"/>
              <a:t>/138</a:t>
            </a:r>
          </a:p>
        </p:txBody>
      </p:sp>
      <p:graphicFrame>
        <p:nvGraphicFramePr>
          <p:cNvPr id="506" name="Google Shape;506;p54"/>
          <p:cNvGraphicFramePr/>
          <p:nvPr>
            <p:extLst>
              <p:ext uri="{D42A27DB-BD31-4B8C-83A1-F6EECF244321}">
                <p14:modId xmlns:p14="http://schemas.microsoft.com/office/powerpoint/2010/main" val="175738342"/>
              </p:ext>
            </p:extLst>
          </p:nvPr>
        </p:nvGraphicFramePr>
        <p:xfrm>
          <a:off x="942805" y="1602770"/>
          <a:ext cx="10515587" cy="1924431"/>
        </p:xfrm>
        <a:graphic>
          <a:graphicData uri="http://schemas.openxmlformats.org/drawingml/2006/table">
            <a:tbl>
              <a:tblPr>
                <a:noFill/>
                <a:tableStyleId>{8A8AEDCF-C6B8-44E4-A172-2ACC229CE3AA}</a:tableStyleId>
              </a:tblPr>
              <a:tblGrid>
                <a:gridCol w="31534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214">
                  <a:extLst>
                    <a:ext uri="{9D8B030D-6E8A-4147-A177-3AD203B41FA5}">
                      <a16:colId xmlns:a16="http://schemas.microsoft.com/office/drawing/2014/main" val="2684306409"/>
                    </a:ext>
                  </a:extLst>
                </a:gridCol>
                <a:gridCol w="10086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19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176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81764">
                  <a:extLst>
                    <a:ext uri="{9D8B030D-6E8A-4147-A177-3AD203B41FA5}">
                      <a16:colId xmlns:a16="http://schemas.microsoft.com/office/drawing/2014/main" val="1142970618"/>
                    </a:ext>
                  </a:extLst>
                </a:gridCol>
                <a:gridCol w="1281764">
                  <a:extLst>
                    <a:ext uri="{9D8B030D-6E8A-4147-A177-3AD203B41FA5}">
                      <a16:colId xmlns:a16="http://schemas.microsoft.com/office/drawing/2014/main" val="135189726"/>
                    </a:ext>
                  </a:extLst>
                </a:gridCol>
              </a:tblGrid>
              <a:tr h="5672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Auctions / features</a:t>
                      </a:r>
                      <a:endParaRPr lang="en-US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[13]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[14]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[15]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[16]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[17]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/>
                        <a:t>Ours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>
                      <a:solidFill>
                        <a:schemeClr val="dk1"/>
                      </a:solidFill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814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15. Live Auctions 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noProof="0">
                          <a:solidFill>
                            <a:srgbClr val="CC0202"/>
                          </a:solidFill>
                          <a:latin typeface="Arial"/>
                          <a:cs typeface="Arial"/>
                          <a:sym typeface="Arial"/>
                        </a:rPr>
                        <a:t>✘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NA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>
                      <a:solidFill>
                        <a:schemeClr val="dk1"/>
                      </a:solidFill>
                    </a:lnT>
                    <a:lnB w="28575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i="0" u="none" strike="noStrike" cap="none" noProof="0">
                          <a:solidFill>
                            <a:srgbClr val="38761D"/>
                          </a:solidFill>
                          <a:latin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>
                      <a:solidFill>
                        <a:schemeClr val="dk1"/>
                      </a:solidFill>
                    </a:lnR>
                    <a:lnT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0" name="Google Shape;426;p46">
            <a:extLst>
              <a:ext uri="{FF2B5EF4-FFF2-40B4-BE49-F238E27FC236}">
                <a16:creationId xmlns:a16="http://schemas.microsoft.com/office/drawing/2014/main" id="{6EFA7A96-EEF0-5169-6EE4-E99E55119397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BF16CBE-EC13-4948-ED80-5190DBF843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FC00407-F44F-4CC6-9D59-8FF5C0D0C6CD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382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8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780" name="Google Shape;780;p8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>
                <a:solidFill>
                  <a:schemeClr val="lt2"/>
                </a:solidFill>
              </a:rPr>
              <a:t>at is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Scope of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Development Process, Environment and Tools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Implementation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Results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Conclusion and Future 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3A3582-EAD5-ED72-8727-A1B96C8BC1A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AFCF27-763B-8C2E-D520-D9CD2DE0A3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38</a:t>
            </a:fld>
            <a:r>
              <a:rPr lang="en-US"/>
              <a:t>/138</a:t>
            </a:r>
          </a:p>
        </p:txBody>
      </p:sp>
      <p:cxnSp>
        <p:nvCxnSpPr>
          <p:cNvPr id="784" name="Google Shape;784;p80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0E4FD-12FA-720E-5651-C290B306AEA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5F09D38-67A3-4C87-9E7B-79B748962936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>
          <a:extLst>
            <a:ext uri="{FF2B5EF4-FFF2-40B4-BE49-F238E27FC236}">
              <a16:creationId xmlns:a16="http://schemas.microsoft.com/office/drawing/2014/main" id="{188D50EE-A111-8F97-957D-63A52CCCB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81">
            <a:extLst>
              <a:ext uri="{FF2B5EF4-FFF2-40B4-BE49-F238E27FC236}">
                <a16:creationId xmlns:a16="http://schemas.microsoft.com/office/drawing/2014/main" id="{B6340040-0B5C-8AC6-8511-91875C070B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Need to extend related work</a:t>
            </a:r>
            <a:endParaRPr/>
          </a:p>
        </p:txBody>
      </p:sp>
      <p:sp>
        <p:nvSpPr>
          <p:cNvPr id="790" name="Google Shape;790;p81">
            <a:extLst>
              <a:ext uri="{FF2B5EF4-FFF2-40B4-BE49-F238E27FC236}">
                <a16:creationId xmlns:a16="http://schemas.microsoft.com/office/drawing/2014/main" id="{0612541C-97CC-473A-F8FA-FCFB11AC92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02696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A close study of tables 4.1 &amp; 4.2 suggests the need for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the following extensions of related work: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/>
          </a:p>
          <a:p>
            <a:pPr marL="457200" lvl="0" indent="-419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200"/>
              <a:t>   Open-Source Development.</a:t>
            </a:r>
            <a:r>
              <a:rPr lang="en-US" sz="3200" baseline="30000"/>
              <a:t>[3]  </a:t>
            </a:r>
            <a:r>
              <a:rPr lang="en-US" sz="3200">
                <a:solidFill>
                  <a:schemeClr val="bg2">
                    <a:lumMod val="75000"/>
                    <a:lumOff val="25000"/>
                  </a:schemeClr>
                </a:solidFill>
              </a:rPr>
              <a:t>(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4.2.1</a:t>
            </a:r>
            <a:r>
              <a:rPr lang="en-US" sz="3200">
                <a:solidFill>
                  <a:schemeClr val="bg2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200"/>
              <a:t>   Development using the SPI model</a:t>
            </a:r>
            <a:r>
              <a:rPr lang="en-US" sz="3200">
                <a:solidFill>
                  <a:schemeClr val="tx1"/>
                </a:solidFill>
              </a:rPr>
              <a:t>.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(4.1.3)</a:t>
            </a:r>
          </a:p>
          <a:p>
            <a:pPr indent="-419100">
              <a:spcBef>
                <a:spcPts val="0"/>
              </a:spcBef>
              <a:buSzPts val="3000"/>
              <a:buFont typeface="Arial" panose="020B0604020202020204" pitchFamily="34" charset="0"/>
              <a:buAutoNum type="arabicPeriod"/>
            </a:pPr>
            <a:r>
              <a:rPr lang="en-US" sz="3200"/>
              <a:t>   Support for Open-outcry auction format.</a:t>
            </a:r>
            <a:r>
              <a:rPr lang="en-US" sz="3200" baseline="30000"/>
              <a:t>[3] </a:t>
            </a:r>
            <a:r>
              <a:rPr lang="en-US" sz="2800"/>
              <a:t>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(4.1.4)</a:t>
            </a:r>
          </a:p>
          <a:p>
            <a:pPr indent="-419100">
              <a:spcBef>
                <a:spcPts val="0"/>
              </a:spcBef>
              <a:buSzPts val="3000"/>
              <a:buFont typeface="Arial" panose="020B0604020202020204" pitchFamily="34" charset="0"/>
              <a:buAutoNum type="arabicPeriod"/>
            </a:pPr>
            <a:r>
              <a:rPr lang="en-US" sz="3200"/>
              <a:t>   </a:t>
            </a:r>
            <a:r>
              <a:rPr lang="en-GB" sz="3200"/>
              <a:t>Integrate with Hyperledger.</a:t>
            </a:r>
            <a:r>
              <a:rPr lang="en-US" sz="3200" baseline="30000"/>
              <a:t>[3] [8] 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(4.1.6, 4.1.12)</a:t>
            </a:r>
          </a:p>
          <a:p>
            <a:pPr indent="-419100">
              <a:spcBef>
                <a:spcPts val="0"/>
              </a:spcBef>
              <a:buSzPts val="3000"/>
              <a:buFont typeface="Arial" panose="020B0604020202020204" pitchFamily="34" charset="0"/>
              <a:buAutoNum type="arabicPeriod"/>
            </a:pPr>
            <a:r>
              <a:rPr lang="en-US" sz="3200"/>
              <a:t>   Auction privacy protection.</a:t>
            </a:r>
            <a:r>
              <a:rPr lang="en-US" sz="3200" baseline="30000"/>
              <a:t>[1] </a:t>
            </a:r>
            <a:r>
              <a:rPr lang="en-US" sz="2800" baseline="30000"/>
              <a:t>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(4.1.13)</a:t>
            </a:r>
          </a:p>
          <a:p>
            <a:pPr indent="-419100">
              <a:spcBef>
                <a:spcPts val="0"/>
              </a:spcBef>
              <a:buSzPts val="3000"/>
              <a:buFont typeface="Arial" panose="020B0604020202020204" pitchFamily="34" charset="0"/>
              <a:buAutoNum type="arabicPeriod"/>
            </a:pPr>
            <a:r>
              <a:rPr lang="en-US" sz="3200"/>
              <a:t>   Transaction ordering and fairness.</a:t>
            </a:r>
            <a:r>
              <a:rPr lang="en-US" sz="3200" baseline="30000"/>
              <a:t>[1] </a:t>
            </a:r>
            <a:r>
              <a:rPr lang="en-US" sz="2800" baseline="30000"/>
              <a:t>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(4.1.15)</a:t>
            </a:r>
          </a:p>
          <a:p>
            <a:pPr marL="38100" indent="0">
              <a:spcBef>
                <a:spcPts val="0"/>
              </a:spcBef>
              <a:buSzPts val="3000"/>
              <a:buNone/>
            </a:pPr>
            <a:endParaRPr lang="en-US" sz="3200" baseline="300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C5B4B-8151-6957-412B-2534C9E18A1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Need to extend related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350CB-5D31-B384-2117-D9CF746E50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39</a:t>
            </a:fld>
            <a:r>
              <a:rPr lang="en-US"/>
              <a:t>/138</a:t>
            </a:r>
          </a:p>
        </p:txBody>
      </p:sp>
      <p:cxnSp>
        <p:nvCxnSpPr>
          <p:cNvPr id="794" name="Google Shape;794;p81">
            <a:extLst>
              <a:ext uri="{FF2B5EF4-FFF2-40B4-BE49-F238E27FC236}">
                <a16:creationId xmlns:a16="http://schemas.microsoft.com/office/drawing/2014/main" id="{19C07431-2ACD-7FC6-E038-BF854C7C2D1D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F9BA1-5149-AF68-C9E7-1F26FDAB91F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8B784AA-0A21-47A1-9B86-7513697C2CFA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01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/>
              <a:t>at is a blockchain-based auction system?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/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Scope of work</a:t>
            </a:r>
            <a:endParaRPr lang="en-US" sz="3200">
              <a:latin typeface="Arial"/>
              <a:ea typeface="Arial"/>
              <a:cs typeface="Arial"/>
            </a:endParaRPr>
          </a:p>
          <a:p>
            <a:pPr marL="514350" indent="-514350">
              <a:buSzPts val="3200"/>
              <a:buFont typeface="Arial" panose="020B0604020202020204" pitchFamily="34" charset="0"/>
              <a:buAutoNum type="arabicPeriod"/>
            </a:pPr>
            <a:r>
              <a:rPr lang="en-US" sz="3200"/>
              <a:t>Development Process, Environment and Tools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/>
              <a:t>Implementation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/>
              <a:t>Results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/>
              <a:t>Future Work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AC3B5-683A-B942-47CA-8C60216562C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37F0C-4403-A229-5A0B-63AE45C1AF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r>
              <a:rPr lang="en-US"/>
              <a:t>/138</a:t>
            </a:r>
          </a:p>
        </p:txBody>
      </p:sp>
      <p:cxnSp>
        <p:nvCxnSpPr>
          <p:cNvPr id="125" name="Google Shape;125;p16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A23C4-0F3C-B4C7-B1A1-3FD6E2A9141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F3C88E4-A688-468E-91BC-9F0A0B9E1FDB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>
          <a:extLst>
            <a:ext uri="{FF2B5EF4-FFF2-40B4-BE49-F238E27FC236}">
              <a16:creationId xmlns:a16="http://schemas.microsoft.com/office/drawing/2014/main" id="{80ABBE8D-BB6F-8101-1E9A-586ED09B6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81">
            <a:extLst>
              <a:ext uri="{FF2B5EF4-FFF2-40B4-BE49-F238E27FC236}">
                <a16:creationId xmlns:a16="http://schemas.microsoft.com/office/drawing/2014/main" id="{484895E9-A6E7-A6D5-BA1A-F5984E4B7F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Need to extend related work (Contd.)</a:t>
            </a:r>
            <a:endParaRPr/>
          </a:p>
        </p:txBody>
      </p:sp>
      <p:sp>
        <p:nvSpPr>
          <p:cNvPr id="790" name="Google Shape;790;p81">
            <a:extLst>
              <a:ext uri="{FF2B5EF4-FFF2-40B4-BE49-F238E27FC236}">
                <a16:creationId xmlns:a16="http://schemas.microsoft.com/office/drawing/2014/main" id="{D4650445-FBBF-60D7-799B-B00B1E839B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984992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A close study of tables 4.1 &amp; 4.2 suggests the need for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the following extensions of related work: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/>
          </a:p>
          <a:p>
            <a:pPr marL="552450" indent="-514350">
              <a:buSzPts val="3000"/>
              <a:buAutoNum type="arabicPeriod" startAt="7"/>
            </a:pPr>
            <a:r>
              <a:rPr lang="en-US" sz="3200"/>
              <a:t>  </a:t>
            </a:r>
            <a:r>
              <a:rPr lang="en-GB" sz="3200"/>
              <a:t>Smart Contract update.</a:t>
            </a:r>
            <a:r>
              <a:rPr lang="en-US" sz="3200" baseline="30000"/>
              <a:t>[1]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(4.1.16)</a:t>
            </a:r>
          </a:p>
          <a:p>
            <a:pPr marL="381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200"/>
              <a:t>8.    Auction payment with cryptocurrency.</a:t>
            </a:r>
            <a:r>
              <a:rPr lang="en-US" sz="3200" baseline="30000"/>
              <a:t>[1</a:t>
            </a:r>
            <a:r>
              <a:rPr lang="en-US" sz="3200" baseline="30000">
                <a:solidFill>
                  <a:schemeClr val="tx1"/>
                </a:solidFill>
              </a:rPr>
              <a:t>]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(4.1.17)</a:t>
            </a:r>
          </a:p>
          <a:p>
            <a:pPr marL="381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200"/>
              <a:t>9.    Multi-Chain compatibility.</a:t>
            </a:r>
            <a:r>
              <a:rPr lang="en-US" sz="3200" baseline="30000"/>
              <a:t>[8] </a:t>
            </a:r>
          </a:p>
          <a:p>
            <a:pPr marL="381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200"/>
              <a:t>10.  Auction scalability solutions.</a:t>
            </a:r>
            <a:r>
              <a:rPr lang="en-US" sz="3200" baseline="30000"/>
              <a:t>[6]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(4.1.8)</a:t>
            </a:r>
          </a:p>
          <a:p>
            <a:pPr marL="38100" indent="0">
              <a:spcBef>
                <a:spcPts val="0"/>
              </a:spcBef>
              <a:buSzPts val="3000"/>
              <a:buNone/>
            </a:pPr>
            <a:r>
              <a:rPr lang="en-US" sz="3200"/>
              <a:t>11.  </a:t>
            </a:r>
            <a:r>
              <a:rPr lang="en-GB" sz="3200"/>
              <a:t>Off-Chain data handling.</a:t>
            </a:r>
            <a:r>
              <a:rPr lang="en-US" sz="3200" baseline="30000"/>
              <a:t>[18]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(4.1.9)</a:t>
            </a:r>
          </a:p>
          <a:p>
            <a:pPr marL="38100" indent="0">
              <a:spcBef>
                <a:spcPts val="0"/>
              </a:spcBef>
              <a:buSzPts val="3000"/>
              <a:buNone/>
            </a:pPr>
            <a:r>
              <a:rPr lang="en-US" sz="3200"/>
              <a:t>12.  Integration with oracles for real world data.</a:t>
            </a:r>
            <a:r>
              <a:rPr lang="en-US" sz="3200" baseline="30000"/>
              <a:t>[8]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DD7CF5-7598-12AB-E9C6-6503F98DBC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40</a:t>
            </a:fld>
            <a:r>
              <a:rPr lang="en-US"/>
              <a:t>/138</a:t>
            </a:r>
          </a:p>
        </p:txBody>
      </p:sp>
      <p:cxnSp>
        <p:nvCxnSpPr>
          <p:cNvPr id="794" name="Google Shape;794;p81">
            <a:extLst>
              <a:ext uri="{FF2B5EF4-FFF2-40B4-BE49-F238E27FC236}">
                <a16:creationId xmlns:a16="http://schemas.microsoft.com/office/drawing/2014/main" id="{A856BC19-C3A9-7D8B-4730-61DBF127CF22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1B5CE-57A3-A9D4-6521-E7737F614F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EFB1C64-D07A-4C48-A5CF-4F4F3F81B2E1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8E685BD8-28D4-7294-7D6E-F6B87FDA002F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38599056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>
          <a:extLst>
            <a:ext uri="{FF2B5EF4-FFF2-40B4-BE49-F238E27FC236}">
              <a16:creationId xmlns:a16="http://schemas.microsoft.com/office/drawing/2014/main" id="{D79B9D9C-9EF2-5041-DD39-E06B2106E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81">
            <a:extLst>
              <a:ext uri="{FF2B5EF4-FFF2-40B4-BE49-F238E27FC236}">
                <a16:creationId xmlns:a16="http://schemas.microsoft.com/office/drawing/2014/main" id="{BB708279-CBAE-4206-A8A2-F8C0C918C0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Need to extend related work (Contd.)</a:t>
            </a:r>
            <a:endParaRPr/>
          </a:p>
        </p:txBody>
      </p:sp>
      <p:sp>
        <p:nvSpPr>
          <p:cNvPr id="790" name="Google Shape;790;p81">
            <a:extLst>
              <a:ext uri="{FF2B5EF4-FFF2-40B4-BE49-F238E27FC236}">
                <a16:creationId xmlns:a16="http://schemas.microsoft.com/office/drawing/2014/main" id="{1C83956F-A4AC-EB30-A0BB-BCA962140C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A close study of tables 4.1 &amp; 4.2 suggests the need for the following extensions of related work: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/>
          </a:p>
          <a:p>
            <a:pPr marL="38100" indent="0">
              <a:buSzPts val="3000"/>
              <a:buNone/>
            </a:pPr>
            <a:r>
              <a:rPr lang="en-GB" sz="3200"/>
              <a:t>13.  Conduct evaluation for the system.</a:t>
            </a:r>
            <a:r>
              <a:rPr lang="en-US" sz="3200" baseline="30000"/>
              <a:t>[3]</a:t>
            </a:r>
          </a:p>
          <a:p>
            <a:pPr marL="381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200"/>
              <a:t>14.  Use FastFabric as an underlying system.</a:t>
            </a:r>
            <a:r>
              <a:rPr lang="en-US" sz="3200" baseline="30000"/>
              <a:t>[19]</a:t>
            </a:r>
          </a:p>
          <a:p>
            <a:pPr marL="381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200"/>
              <a:t>15.  Support dynamic live auction interface.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(4.2.15)</a:t>
            </a:r>
          </a:p>
          <a:p>
            <a:pPr marL="381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200"/>
              <a:t>16.  Support personalized recommendations.</a:t>
            </a:r>
            <a:r>
              <a:rPr lang="en-US" sz="3200" baseline="30000"/>
              <a:t>[12]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(4.1.19)</a:t>
            </a:r>
          </a:p>
          <a:p>
            <a:pPr marL="38100" indent="0">
              <a:spcBef>
                <a:spcPts val="0"/>
              </a:spcBef>
              <a:buSzPts val="3000"/>
              <a:buNone/>
            </a:pPr>
            <a:r>
              <a:rPr lang="en-US" sz="3200"/>
              <a:t>17.  Price prediction on auction items.</a:t>
            </a:r>
            <a:r>
              <a:rPr lang="en-US" sz="3200" baseline="30000"/>
              <a:t>[12</a:t>
            </a:r>
            <a:r>
              <a:rPr lang="en-US" sz="3200" baseline="30000">
                <a:solidFill>
                  <a:schemeClr val="tx1"/>
                </a:solidFill>
              </a:rPr>
              <a:t>] </a:t>
            </a:r>
            <a:r>
              <a:rPr lang="en-US" sz="2800">
                <a:solidFill>
                  <a:schemeClr val="bg2">
                    <a:lumMod val="75000"/>
                    <a:lumOff val="25000"/>
                  </a:schemeClr>
                </a:solidFill>
              </a:rPr>
              <a:t>(4.1.19)</a:t>
            </a:r>
          </a:p>
          <a:p>
            <a:pPr marL="38100" indent="0">
              <a:spcBef>
                <a:spcPts val="0"/>
              </a:spcBef>
              <a:buSzPts val="3000"/>
              <a:buNone/>
            </a:pPr>
            <a:r>
              <a:rPr lang="en-US" sz="3200"/>
              <a:t>18.  Develop auction user-friendly interface.</a:t>
            </a:r>
            <a:r>
              <a:rPr lang="en-US" sz="3200" baseline="3000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8E4E9F-7F1D-8372-C7DC-D80DBE4257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41</a:t>
            </a:fld>
            <a:r>
              <a:rPr lang="en-US"/>
              <a:t>/138</a:t>
            </a:r>
          </a:p>
        </p:txBody>
      </p:sp>
      <p:cxnSp>
        <p:nvCxnSpPr>
          <p:cNvPr id="794" name="Google Shape;794;p81">
            <a:extLst>
              <a:ext uri="{FF2B5EF4-FFF2-40B4-BE49-F238E27FC236}">
                <a16:creationId xmlns:a16="http://schemas.microsoft.com/office/drawing/2014/main" id="{8F624872-81C0-BF81-29DE-7935C8A52176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310CC-0951-496A-FD58-8F2754C81E1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DE5290D-FBFE-4436-BB9A-4683ACFE1BE6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579580B1-5FB5-6795-C8EB-6C711309BAF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7071684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8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 Open-Source Development</a:t>
            </a:r>
            <a:r>
              <a:rPr lang="en-US" sz="4400" b="0" baseline="30000"/>
              <a:t>[3]</a:t>
            </a:r>
            <a:endParaRPr lang="en-US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8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GB" sz="3200"/>
              <a:t>Develop an open-source blockchain-based auction platform to foster community contributions, addressing the limited availability of open-source projects.</a:t>
            </a:r>
          </a:p>
          <a:p>
            <a:pPr marL="15240" indent="0">
              <a:buSzPct val="100000"/>
              <a:buNone/>
            </a:pPr>
            <a:endParaRPr lang="en-US" sz="3200"/>
          </a:p>
          <a:p>
            <a:pPr marL="457200" lvl="0" indent="-44196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/>
              <a:t>Publish code on GitHub.</a:t>
            </a:r>
          </a:p>
          <a:p>
            <a:pPr marL="1524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3200"/>
          </a:p>
          <a:p>
            <a:pPr marL="457200" lvl="0" indent="-44196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/>
              <a:t>Ensure proper documentation and licensing for transparent and widespread usage.</a:t>
            </a:r>
          </a:p>
          <a:p>
            <a:pPr marL="514350" lvl="0" indent="-3111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3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044843-E651-8B8A-49F7-E1D7C16C992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42</a:t>
            </a:fld>
            <a:r>
              <a:rPr lang="en-US"/>
              <a:t>/138</a:t>
            </a:r>
          </a:p>
        </p:txBody>
      </p:sp>
      <p:cxnSp>
        <p:nvCxnSpPr>
          <p:cNvPr id="804" name="Google Shape;804;p82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D2A41-84FF-33CF-A42A-5B2D4C65E83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36651B5-5D1B-4A97-A93A-B3563CB11A7F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C93A1650-2704-3121-94E0-9127966B1D0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98">
          <a:extLst>
            <a:ext uri="{FF2B5EF4-FFF2-40B4-BE49-F238E27FC236}">
              <a16:creationId xmlns:a16="http://schemas.microsoft.com/office/drawing/2014/main" id="{B796F1FF-7CB3-0C83-88EB-B8E499CF2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82">
            <a:extLst>
              <a:ext uri="{FF2B5EF4-FFF2-40B4-BE49-F238E27FC236}">
                <a16:creationId xmlns:a16="http://schemas.microsoft.com/office/drawing/2014/main" id="{C1BE8F04-6BFE-88C2-2EE8-E640BDECE2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5.2 Development using the SPI model</a:t>
            </a:r>
            <a:endParaRPr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82">
            <a:extLst>
              <a:ext uri="{FF2B5EF4-FFF2-40B4-BE49-F238E27FC236}">
                <a16:creationId xmlns:a16="http://schemas.microsoft.com/office/drawing/2014/main" id="{366568C3-5EA7-AF2D-2A5B-C1CF157A7A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Utilize the SPI model for flexible system integration and expansion. </a:t>
            </a: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endParaRPr lang="en-US" sz="3200"/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endParaRPr lang="en-US" sz="3200"/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Documentation using SPI Model including detailed report, well commented code, and references.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C52591-3709-4DB5-0646-EB8DFA1F8C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43</a:t>
            </a:fld>
            <a:r>
              <a:rPr lang="en-US"/>
              <a:t>/138</a:t>
            </a:r>
          </a:p>
        </p:txBody>
      </p:sp>
      <p:cxnSp>
        <p:nvCxnSpPr>
          <p:cNvPr id="804" name="Google Shape;804;p82">
            <a:extLst>
              <a:ext uri="{FF2B5EF4-FFF2-40B4-BE49-F238E27FC236}">
                <a16:creationId xmlns:a16="http://schemas.microsoft.com/office/drawing/2014/main" id="{90A6A598-CA98-C076-A0B0-3FBB4E7EDC3A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D0680-CB2A-6638-2A56-24D0BA1C87C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8CB4A04-4B35-4634-8940-AE08A963F1DB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8A0ADE51-8ADF-BDDB-BF29-D6AEF8C4C58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34339078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98">
          <a:extLst>
            <a:ext uri="{FF2B5EF4-FFF2-40B4-BE49-F238E27FC236}">
              <a16:creationId xmlns:a16="http://schemas.microsoft.com/office/drawing/2014/main" id="{D400135F-8E22-D7C2-D0FD-E26E62612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82">
            <a:extLst>
              <a:ext uri="{FF2B5EF4-FFF2-40B4-BE49-F238E27FC236}">
                <a16:creationId xmlns:a16="http://schemas.microsoft.com/office/drawing/2014/main" id="{07E18EEC-84EE-A8A2-AA6F-FA7C5A6F15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5.3 S</a:t>
            </a:r>
            <a:r>
              <a:rPr lang="en-US"/>
              <a:t>upport for Open-outcry auction</a:t>
            </a:r>
            <a:r>
              <a:rPr lang="en-US" b="0" baseline="30000"/>
              <a:t>[3]</a:t>
            </a:r>
            <a:endParaRPr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82">
            <a:extLst>
              <a:ext uri="{FF2B5EF4-FFF2-40B4-BE49-F238E27FC236}">
                <a16:creationId xmlns:a16="http://schemas.microsoft.com/office/drawing/2014/main" id="{8BFB44B2-08A7-1717-3775-EDB507C1DA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Implement real-time, open-outcry auction capabilities for transparent and competitive bidding.</a:t>
            </a: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endParaRPr lang="en-US" sz="3200"/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The current literature on Open-outcry auctions is limited compared to sealed approaches</a:t>
            </a:r>
            <a:r>
              <a:rPr lang="en-US" sz="3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320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[3]</a:t>
            </a: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endParaRPr lang="en-US" sz="3200" baseline="30000">
              <a:solidFill>
                <a:schemeClr val="bg2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This is due to the difficulty of time synchronization</a:t>
            </a:r>
            <a:r>
              <a:rPr lang="en-US" sz="3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320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[3]</a:t>
            </a:r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EF61B-CC79-BDB9-788C-9C2457D710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44</a:t>
            </a:fld>
            <a:r>
              <a:rPr lang="en-US"/>
              <a:t>/138</a:t>
            </a:r>
          </a:p>
        </p:txBody>
      </p:sp>
      <p:cxnSp>
        <p:nvCxnSpPr>
          <p:cNvPr id="804" name="Google Shape;804;p82">
            <a:extLst>
              <a:ext uri="{FF2B5EF4-FFF2-40B4-BE49-F238E27FC236}">
                <a16:creationId xmlns:a16="http://schemas.microsoft.com/office/drawing/2014/main" id="{FED88636-9AC5-1643-3799-B963D02F2245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72DC-2005-08F3-3228-173D4DFCC7F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D1363E5-F588-47EF-9B25-30EF70036A1C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9705829-90BD-195B-DDA7-BA9DF1D03F1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28860812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98">
          <a:extLst>
            <a:ext uri="{FF2B5EF4-FFF2-40B4-BE49-F238E27FC236}">
              <a16:creationId xmlns:a16="http://schemas.microsoft.com/office/drawing/2014/main" id="{95DEF42D-CE58-414B-5950-776E197495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82">
            <a:extLst>
              <a:ext uri="{FF2B5EF4-FFF2-40B4-BE49-F238E27FC236}">
                <a16:creationId xmlns:a16="http://schemas.microsoft.com/office/drawing/2014/main" id="{CD5DB7B6-0451-06DE-13A2-17F6662AA4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994136" cy="108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5.4 </a:t>
            </a:r>
            <a:r>
              <a:rPr lang="en-GB"/>
              <a:t>Integrate with Hyperledger</a:t>
            </a:r>
            <a:r>
              <a:rPr lang="en-US" b="0" baseline="30000"/>
              <a:t>[3][8]</a:t>
            </a:r>
            <a:endParaRPr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82">
            <a:extLst>
              <a:ext uri="{FF2B5EF4-FFF2-40B4-BE49-F238E27FC236}">
                <a16:creationId xmlns:a16="http://schemas.microsoft.com/office/drawing/2014/main" id="{81F9E633-9F90-779F-7ACC-DB80F6F870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GB" sz="3200"/>
              <a:t>Utilize Hyperledger as a blockchain solution for the auction system, leveraging its modular framework which allow us to customize the blockchain network to meet the specific requirements of our auction platform.</a:t>
            </a:r>
            <a:r>
              <a:rPr lang="en-US" sz="320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[3]</a:t>
            </a: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endParaRPr lang="en-US" sz="3200" baseline="3000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Although most research papers utilize Ethereum smart contracts, Hyperledger is more suitable for our case due to its enhanced privacy features and higher transaction throughput.</a:t>
            </a:r>
            <a:endParaRPr lang="en-GB" sz="3200"/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endParaRPr lang="en-GB" sz="3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88A65B-B3DB-0405-E2B5-4E1AFA84B1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45</a:t>
            </a:fld>
            <a:r>
              <a:rPr lang="en-US"/>
              <a:t>/138</a:t>
            </a:r>
          </a:p>
        </p:txBody>
      </p:sp>
      <p:cxnSp>
        <p:nvCxnSpPr>
          <p:cNvPr id="804" name="Google Shape;804;p82">
            <a:extLst>
              <a:ext uri="{FF2B5EF4-FFF2-40B4-BE49-F238E27FC236}">
                <a16:creationId xmlns:a16="http://schemas.microsoft.com/office/drawing/2014/main" id="{481F76CE-A29E-2A92-5924-7064FD46F2A2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63D81-0B64-92D2-D30D-387A92FF7E9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8A7ACFB-C249-484D-A040-6D2BAAB44D1E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769D5BA8-465D-04BC-1646-099FD691951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30348285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98">
          <a:extLst>
            <a:ext uri="{FF2B5EF4-FFF2-40B4-BE49-F238E27FC236}">
              <a16:creationId xmlns:a16="http://schemas.microsoft.com/office/drawing/2014/main" id="{B2CD639E-EB12-A1D3-AEDE-E5F3F7800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82">
            <a:extLst>
              <a:ext uri="{FF2B5EF4-FFF2-40B4-BE49-F238E27FC236}">
                <a16:creationId xmlns:a16="http://schemas.microsoft.com/office/drawing/2014/main" id="{A7E497E8-E9B5-B96B-539D-A8E39ED71F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5.5 Auction privacy protection</a:t>
            </a:r>
            <a:r>
              <a:rPr lang="en-US" sz="44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[1]</a:t>
            </a:r>
            <a:endParaRPr b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82">
            <a:extLst>
              <a:ext uri="{FF2B5EF4-FFF2-40B4-BE49-F238E27FC236}">
                <a16:creationId xmlns:a16="http://schemas.microsoft.com/office/drawing/2014/main" id="{963555B8-E732-BF75-E20A-9E1062661C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Utilize Mixing Services that prevents users' addresses from being linked to their real identities, but the mixing function is handled centrally.</a:t>
            </a:r>
            <a:r>
              <a:rPr lang="en-US" sz="320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[1]</a:t>
            </a:r>
            <a:endParaRPr lang="en-US" sz="3200">
              <a:solidFill>
                <a:schemeClr val="tx1"/>
              </a:solidFill>
            </a:endParaRPr>
          </a:p>
          <a:p>
            <a:pPr marL="15240" indent="0">
              <a:buSzPct val="100000"/>
              <a:buNone/>
            </a:pPr>
            <a:endParaRPr lang="en-US" sz="3200"/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Use of Permissioned Blockchains where nodes within the same channel can share data, but nodes outside of this channel cannot access it</a:t>
            </a:r>
            <a:r>
              <a:rPr lang="en-US" sz="3200">
                <a:solidFill>
                  <a:schemeClr val="tx1"/>
                </a:solidFill>
              </a:rPr>
              <a:t>.</a:t>
            </a:r>
            <a:r>
              <a:rPr lang="en-US" sz="320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[1]</a:t>
            </a:r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6B411-6AF9-00F6-1D04-3D37A52E6E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46</a:t>
            </a:fld>
            <a:r>
              <a:rPr lang="en-US"/>
              <a:t>/138</a:t>
            </a:r>
          </a:p>
        </p:txBody>
      </p:sp>
      <p:cxnSp>
        <p:nvCxnSpPr>
          <p:cNvPr id="804" name="Google Shape;804;p82">
            <a:extLst>
              <a:ext uri="{FF2B5EF4-FFF2-40B4-BE49-F238E27FC236}">
                <a16:creationId xmlns:a16="http://schemas.microsoft.com/office/drawing/2014/main" id="{9DBBE092-A6F6-6738-31DF-B669D779B721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B31DBF-53FF-635F-5EDA-8CD0AC70AFE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9B7BDE5-9D3E-4CFE-B756-48F1859896F5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FF99C92F-F317-29B2-2402-D4D63484FA2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15586617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>
          <a:extLst>
            <a:ext uri="{FF2B5EF4-FFF2-40B4-BE49-F238E27FC236}">
              <a16:creationId xmlns:a16="http://schemas.microsoft.com/office/drawing/2014/main" id="{6D74E476-3246-A4E1-8B85-70B670DC9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82">
            <a:extLst>
              <a:ext uri="{FF2B5EF4-FFF2-40B4-BE49-F238E27FC236}">
                <a16:creationId xmlns:a16="http://schemas.microsoft.com/office/drawing/2014/main" id="{CE63993E-DD5C-C0EC-CDBE-CABE213984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177016" cy="108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5.6 </a:t>
            </a:r>
            <a:r>
              <a:rPr lang="en-US">
                <a:solidFill>
                  <a:srgbClr val="000000"/>
                </a:solidFill>
              </a:rPr>
              <a:t>Transaction ordering &amp; fairness</a:t>
            </a:r>
            <a:r>
              <a:rPr lang="en-US" sz="44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[3]</a:t>
            </a:r>
            <a:r>
              <a:rPr lang="en-US">
                <a:solidFill>
                  <a:schemeClr val="tx1"/>
                </a:solidFill>
              </a:rPr>
              <a:t> 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800" name="Google Shape;800;p82">
            <a:extLst>
              <a:ext uri="{FF2B5EF4-FFF2-40B4-BE49-F238E27FC236}">
                <a16:creationId xmlns:a16="http://schemas.microsoft.com/office/drawing/2014/main" id="{7DDE48BA-EBE3-6A33-AEBA-FA7DBEEB0E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Permissionless blockchains use PoW-based consensus algorithms to determine the order of transactions and avoid double spending. But it introduces uncertainty to the users</a:t>
            </a:r>
            <a:r>
              <a:rPr lang="en-US" sz="3200">
                <a:solidFill>
                  <a:schemeClr val="tx1"/>
                </a:solidFill>
              </a:rPr>
              <a:t>.</a:t>
            </a:r>
            <a:r>
              <a:rPr lang="en-US" sz="32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</a:p>
          <a:p>
            <a:pPr marL="15240" indent="0">
              <a:buSzPct val="100000"/>
              <a:buNone/>
            </a:pPr>
            <a:endParaRPr lang="en-US" sz="3200"/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Design an efficient transaction ordering system to maintain integrity as proposed in </a:t>
            </a:r>
            <a:r>
              <a:rPr lang="en-US" sz="3200">
                <a:solidFill>
                  <a:schemeClr val="tx1"/>
                </a:solidFill>
              </a:rPr>
              <a:t>paper </a:t>
            </a:r>
            <a:r>
              <a:rPr lang="en-US" sz="2800">
                <a:solidFill>
                  <a:schemeClr val="tx1"/>
                </a:solidFill>
              </a:rPr>
              <a:t>[3]</a:t>
            </a:r>
            <a:r>
              <a:rPr lang="en-US" sz="3200">
                <a:solidFill>
                  <a:schemeClr val="tx1"/>
                </a:solidFill>
              </a:rPr>
              <a:t>.</a:t>
            </a:r>
          </a:p>
          <a:p>
            <a:pPr marL="15240" indent="0">
              <a:buSzPct val="100000"/>
              <a:buNone/>
            </a:pPr>
            <a:endParaRPr lang="en-US" sz="3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BACDFD-5E2F-DE2E-EC61-0209955F2B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47</a:t>
            </a:fld>
            <a:r>
              <a:rPr lang="en-US"/>
              <a:t>/138</a:t>
            </a:r>
          </a:p>
        </p:txBody>
      </p:sp>
      <p:cxnSp>
        <p:nvCxnSpPr>
          <p:cNvPr id="804" name="Google Shape;804;p82">
            <a:extLst>
              <a:ext uri="{FF2B5EF4-FFF2-40B4-BE49-F238E27FC236}">
                <a16:creationId xmlns:a16="http://schemas.microsoft.com/office/drawing/2014/main" id="{6E56215D-1944-2DF8-96A7-9A385A560DCF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2B5F1-B860-28D6-9987-9E7181D718B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C4BD5FB-1BF5-4AAE-AFBC-1E0F1E339AE3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940F12E9-5451-D4E2-B014-A05E3B30A5D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27441393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98">
          <a:extLst>
            <a:ext uri="{FF2B5EF4-FFF2-40B4-BE49-F238E27FC236}">
              <a16:creationId xmlns:a16="http://schemas.microsoft.com/office/drawing/2014/main" id="{D7DE17B1-E41B-CC86-BFDE-42732DB44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82">
            <a:extLst>
              <a:ext uri="{FF2B5EF4-FFF2-40B4-BE49-F238E27FC236}">
                <a16:creationId xmlns:a16="http://schemas.microsoft.com/office/drawing/2014/main" id="{13775056-E927-7DBD-A1EC-A099A66CDE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875264" cy="108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</a:t>
            </a:r>
            <a:r>
              <a:rPr lang="en-US">
                <a:solidFill>
                  <a:srgbClr val="000000"/>
                </a:solidFill>
              </a:rPr>
              <a:t>7</a:t>
            </a: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>
                <a:solidFill>
                  <a:srgbClr val="000000"/>
                </a:solidFill>
              </a:rPr>
              <a:t>Smart Contract update</a:t>
            </a:r>
            <a:r>
              <a:rPr lang="en-US" sz="44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[1]</a:t>
            </a:r>
            <a:r>
              <a:rPr lang="en-US">
                <a:solidFill>
                  <a:schemeClr val="tx1"/>
                </a:solidFill>
              </a:rPr>
              <a:t> 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800" name="Google Shape;800;p82">
            <a:extLst>
              <a:ext uri="{FF2B5EF4-FFF2-40B4-BE49-F238E27FC236}">
                <a16:creationId xmlns:a16="http://schemas.microsoft.com/office/drawing/2014/main" id="{D4851367-D82D-C294-8287-04FCF68C70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indent="-44196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All code and data are immutable and maintained by decentralized nodes. It is impossible to make changes to the original smart contract</a:t>
            </a:r>
            <a:r>
              <a:rPr lang="en-US" sz="3200">
                <a:solidFill>
                  <a:schemeClr val="tx1"/>
                </a:solidFill>
              </a:rPr>
              <a:t>.</a:t>
            </a:r>
            <a:r>
              <a:rPr lang="en-US" sz="32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When bugs occur in the application, redeployment is costly and can seriously damage the application’s reputation, leading to a crisis of trust</a:t>
            </a:r>
            <a:r>
              <a:rPr lang="en-US" sz="3200">
                <a:solidFill>
                  <a:schemeClr val="tx1"/>
                </a:solidFill>
              </a:rPr>
              <a:t>.</a:t>
            </a:r>
            <a:r>
              <a:rPr lang="en-US" sz="32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US" sz="3200"/>
              <a:t>To solve this, researchers suggest using proxy contract mechanisms. </a:t>
            </a:r>
            <a:r>
              <a:rPr lang="en-US" sz="3200">
                <a:solidFill>
                  <a:schemeClr val="tx1"/>
                </a:solidFill>
              </a:rPr>
              <a:t>OpenZippelin</a:t>
            </a:r>
            <a:r>
              <a:rPr lang="en-US" sz="32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[20] </a:t>
            </a:r>
            <a:r>
              <a:rPr lang="en-US" sz="3200"/>
              <a:t>provides a range of libraries to handle proxy logic.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7B19E3-C3D9-7451-90E8-8FEFD23DD3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48</a:t>
            </a:fld>
            <a:r>
              <a:rPr lang="en-US"/>
              <a:t>/138</a:t>
            </a:r>
          </a:p>
        </p:txBody>
      </p:sp>
      <p:cxnSp>
        <p:nvCxnSpPr>
          <p:cNvPr id="804" name="Google Shape;804;p82">
            <a:extLst>
              <a:ext uri="{FF2B5EF4-FFF2-40B4-BE49-F238E27FC236}">
                <a16:creationId xmlns:a16="http://schemas.microsoft.com/office/drawing/2014/main" id="{6928B11D-8F93-C301-9BA2-204617559F0D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53D0A-33B5-046E-E73E-F1DC9096859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3321B29-72E0-4B4B-AA6A-5F0F94D68578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0E5F9E74-EA87-4EBC-058A-A5D5CB71561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12794099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98">
          <a:extLst>
            <a:ext uri="{FF2B5EF4-FFF2-40B4-BE49-F238E27FC236}">
              <a16:creationId xmlns:a16="http://schemas.microsoft.com/office/drawing/2014/main" id="{494B3687-A2A6-ED14-D888-FD8798382E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82">
            <a:extLst>
              <a:ext uri="{FF2B5EF4-FFF2-40B4-BE49-F238E27FC236}">
                <a16:creationId xmlns:a16="http://schemas.microsoft.com/office/drawing/2014/main" id="{266E2CE3-7D69-F394-B1AD-1B00F95572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792968" cy="108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5.8 </a:t>
            </a:r>
            <a:r>
              <a:rPr lang="en-US">
                <a:solidFill>
                  <a:srgbClr val="000000"/>
                </a:solidFill>
              </a:rPr>
              <a:t>Auction payment with cryptocurrency</a:t>
            </a:r>
            <a:r>
              <a:rPr lang="en-US" sz="44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[1]</a:t>
            </a:r>
            <a:r>
              <a:rPr lang="en-US">
                <a:solidFill>
                  <a:schemeClr val="tx1"/>
                </a:solidFill>
              </a:rPr>
              <a:t> 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800" name="Google Shape;800;p82">
            <a:extLst>
              <a:ext uri="{FF2B5EF4-FFF2-40B4-BE49-F238E27FC236}">
                <a16:creationId xmlns:a16="http://schemas.microsoft.com/office/drawing/2014/main" id="{4E7CC4A1-026F-08FF-4DE4-DF06188771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GB" sz="3200"/>
              <a:t>The price volatility of cryptocurrencies is a big challenge in which their market values are constantly fluctuating.</a:t>
            </a: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GB" sz="3200"/>
              <a:t>Users will be hesitant to use cryptocurrencies as the sole payment method, but price prediction models can be used to help mitigate this issue</a:t>
            </a:r>
            <a:r>
              <a:rPr lang="en-GB" sz="3200">
                <a:solidFill>
                  <a:schemeClr val="tx1"/>
                </a:solidFill>
              </a:rPr>
              <a:t>.</a:t>
            </a:r>
            <a:r>
              <a:rPr lang="en-GB" sz="32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r>
              <a:rPr lang="en-GB" sz="3200"/>
              <a:t>Implement cryptocurrency payment gateways to allow seamless transactions during the auction.</a:t>
            </a:r>
          </a:p>
          <a:p>
            <a:pPr indent="-441960">
              <a:buSzPct val="100000"/>
              <a:buFont typeface="Arial" panose="020B0604020202020204" pitchFamily="34" charset="0"/>
              <a:buChar char="•"/>
            </a:pPr>
            <a:endParaRPr lang="en-GB" sz="3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F2531D-E23F-C31E-FE78-A0D95D174F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49</a:t>
            </a:fld>
            <a:r>
              <a:rPr lang="en-US"/>
              <a:t>/138</a:t>
            </a:r>
          </a:p>
        </p:txBody>
      </p:sp>
      <p:cxnSp>
        <p:nvCxnSpPr>
          <p:cNvPr id="804" name="Google Shape;804;p82">
            <a:extLst>
              <a:ext uri="{FF2B5EF4-FFF2-40B4-BE49-F238E27FC236}">
                <a16:creationId xmlns:a16="http://schemas.microsoft.com/office/drawing/2014/main" id="{2115C704-E0F5-93C3-C873-7CAFA6423333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2B205-36A2-7E9A-567D-B3BD5ACBCF6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4EA6737-9251-4C6E-9304-20F8069508F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360AD42C-5D08-0845-3FCF-F7954DA28706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837321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/>
              <a:t>at is a blockchain-based auction system?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Scope of work</a:t>
            </a:r>
          </a:p>
          <a:p>
            <a:pPr marL="514350" indent="-514350">
              <a:buClr>
                <a:schemeClr val="lt2"/>
              </a:buClr>
              <a:buSzPts val="3200"/>
              <a:buFont typeface="Arial" panose="020B0604020202020204" pitchFamily="34" charset="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Development Process, Environment and Tools</a:t>
            </a:r>
          </a:p>
          <a:p>
            <a:pPr marL="514350" indent="-514350">
              <a:buClr>
                <a:schemeClr val="lt2"/>
              </a:buClr>
              <a:buSzPts val="3200"/>
              <a:buFont typeface="Arial" panose="020B0604020202020204" pitchFamily="34" charset="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Implementation</a:t>
            </a:r>
          </a:p>
          <a:p>
            <a:pPr marL="514350" indent="-514350">
              <a:buClr>
                <a:schemeClr val="lt2"/>
              </a:buClr>
              <a:buSzPts val="3200"/>
              <a:buFont typeface="Arial" panose="020B0604020202020204" pitchFamily="34" charset="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Results</a:t>
            </a:r>
          </a:p>
          <a:p>
            <a:pPr marL="514350" indent="-514350">
              <a:buClr>
                <a:schemeClr val="lt2"/>
              </a:buClr>
              <a:buSzPts val="3200"/>
              <a:buFont typeface="Arial" panose="020B0604020202020204" pitchFamily="34" charset="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 Conclusion and Future Work</a:t>
            </a:r>
          </a:p>
          <a:p>
            <a:pPr marL="514350" lvl="0" indent="-5143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endParaRPr lang="en-US" sz="3200">
              <a:solidFill>
                <a:schemeClr val="lt2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B590B9-E86C-433C-15C9-A693ADD34C6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1E39A4-46DC-C722-4973-BF617C86F1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r>
              <a:rPr lang="en-US"/>
              <a:t>/138</a:t>
            </a:r>
          </a:p>
        </p:txBody>
      </p:sp>
      <p:cxnSp>
        <p:nvCxnSpPr>
          <p:cNvPr id="135" name="Google Shape;135;p17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39660-2B8F-2950-5890-319E1A8C2DC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A269B52-26B4-498F-9C70-732DD2377577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5.9</a:t>
            </a:r>
            <a:r>
              <a:rPr lang="en-US">
                <a:solidFill>
                  <a:srgbClr val="000000"/>
                </a:solidFill>
              </a:rPr>
              <a:t> Multi-Chain compatibility</a:t>
            </a:r>
            <a:r>
              <a:rPr lang="en-US" sz="44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[8]</a:t>
            </a:r>
            <a:r>
              <a:rPr lang="en-US">
                <a:solidFill>
                  <a:schemeClr val="tx1"/>
                </a:solidFill>
              </a:rPr>
              <a:t> 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861" name="Google Shape;861;p8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/>
              <a:t>A multi-chain auction framework would allow users to participate in auctions across different blockchain ecosystems, which would facilitate broader asset availability, greater user participation, and more seamless liquidity flows across networks.</a:t>
            </a:r>
            <a:r>
              <a:rPr lang="en-US" baseline="30000"/>
              <a:t>[8]</a:t>
            </a:r>
          </a:p>
          <a:p>
            <a:pPr marL="25400" indent="0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endParaRPr lang="en-US" baseline="30000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This minimizes congestion and prevents one large or complex auction from slowing down the entire system.</a:t>
            </a:r>
            <a:endParaRPr lang="en-US" baseline="30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81416-7B27-6609-2BAD-8B5B019A60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50</a:t>
            </a:fld>
            <a:r>
              <a:rPr lang="en-US"/>
              <a:t>/138</a:t>
            </a:r>
          </a:p>
        </p:txBody>
      </p:sp>
      <p:cxnSp>
        <p:nvCxnSpPr>
          <p:cNvPr id="865" name="Google Shape;865;p88"/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CE1C9F-B8E7-CAE5-6999-DFC209E6912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E6AB508-D5CD-45CF-986C-5BB1CF5F4F9F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2D160136-E6E4-9C7E-E8B3-FD70CFDBFB2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17072795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>
          <a:extLst>
            <a:ext uri="{FF2B5EF4-FFF2-40B4-BE49-F238E27FC236}">
              <a16:creationId xmlns:a16="http://schemas.microsoft.com/office/drawing/2014/main" id="{2204188E-A935-F118-7FEF-1CD544CD5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82">
            <a:extLst>
              <a:ext uri="{FF2B5EF4-FFF2-40B4-BE49-F238E27FC236}">
                <a16:creationId xmlns:a16="http://schemas.microsoft.com/office/drawing/2014/main" id="{9A39E3C1-1924-7E14-BD09-A9BDCAFC47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5.10 </a:t>
            </a:r>
            <a:r>
              <a:rPr lang="en-US" sz="4000">
                <a:solidFill>
                  <a:srgbClr val="000000"/>
                </a:solidFill>
              </a:rPr>
              <a:t>Auction scalability solutions</a:t>
            </a:r>
            <a:r>
              <a:rPr lang="en-US" sz="40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[6]</a:t>
            </a:r>
            <a:r>
              <a:rPr lang="en-US" sz="4000">
                <a:solidFill>
                  <a:schemeClr val="tx1"/>
                </a:solidFill>
              </a:rPr>
              <a:t> </a:t>
            </a:r>
            <a:endParaRPr sz="400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A327D1-11AC-5131-89C8-A93B10A657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51</a:t>
            </a:fld>
            <a:r>
              <a:rPr lang="en-US"/>
              <a:t>/138</a:t>
            </a:r>
          </a:p>
        </p:txBody>
      </p:sp>
      <p:cxnSp>
        <p:nvCxnSpPr>
          <p:cNvPr id="804" name="Google Shape;804;p82">
            <a:extLst>
              <a:ext uri="{FF2B5EF4-FFF2-40B4-BE49-F238E27FC236}">
                <a16:creationId xmlns:a16="http://schemas.microsoft.com/office/drawing/2014/main" id="{B0368A5A-357B-F4A0-4BEF-5FFE0CBF5186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850;p87">
            <a:extLst>
              <a:ext uri="{FF2B5EF4-FFF2-40B4-BE49-F238E27FC236}">
                <a16:creationId xmlns:a16="http://schemas.microsoft.com/office/drawing/2014/main" id="{A369DA56-FBD6-BB02-CB65-48369F7629FA}"/>
              </a:ext>
            </a:extLst>
          </p:cNvPr>
          <p:cNvSpPr txBox="1">
            <a:spLocks/>
          </p:cNvSpPr>
          <p:nvPr/>
        </p:nvSpPr>
        <p:spPr>
          <a:xfrm>
            <a:off x="838200" y="1641575"/>
            <a:ext cx="7224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3200"/>
              <a:t>The blockchain trilemma concept argues that a blockchain system cannot support the following three operations.</a:t>
            </a:r>
            <a:r>
              <a:rPr lang="en-GB" sz="3200" baseline="30000"/>
              <a:t>[2]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GB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3200"/>
              <a:t>Balancing decentralization, scalability, and security. Typically, only two can  be maximized.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3200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3200"/>
              <a:t>We aim to lose some decentralization for the sake of scalability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02D44277-D7D6-35E3-798D-043F2168990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05C5EC7-22EE-487B-800C-6E3FE18FB000}" type="datetime1">
              <a:rPr lang="en-US" smtClean="0"/>
              <a:t>7/17/2025</a:t>
            </a:fld>
            <a:endParaRPr lang="en-US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A50A1E24-7A48-1075-20AC-245596EBCBA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4065586-C19B-F19B-3BDD-463E379A5086}"/>
              </a:ext>
            </a:extLst>
          </p:cNvPr>
          <p:cNvGrpSpPr/>
          <p:nvPr/>
        </p:nvGrpSpPr>
        <p:grpSpPr>
          <a:xfrm>
            <a:off x="7926804" y="1915257"/>
            <a:ext cx="4160542" cy="4151889"/>
            <a:chOff x="7749826" y="1915257"/>
            <a:chExt cx="4160542" cy="4151889"/>
          </a:xfrm>
        </p:grpSpPr>
        <p:pic>
          <p:nvPicPr>
            <p:cNvPr id="8" name="Google Shape;855;p87" descr="A diagram of a diagram of a decentralization security&#10;&#10;Description automatically generated">
              <a:extLst>
                <a:ext uri="{FF2B5EF4-FFF2-40B4-BE49-F238E27FC236}">
                  <a16:creationId xmlns:a16="http://schemas.microsoft.com/office/drawing/2014/main" id="{2C59F6B0-8CC0-6A62-602E-98244968290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3695" r="8785" b="1464"/>
            <a:stretch/>
          </p:blipFill>
          <p:spPr>
            <a:xfrm>
              <a:off x="7749826" y="1915257"/>
              <a:ext cx="4160542" cy="380397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C07C74A-B0F7-540E-4A01-B2129F7AD74E}"/>
                </a:ext>
              </a:extLst>
            </p:cNvPr>
            <p:cNvSpPr txBox="1"/>
            <p:nvPr/>
          </p:nvSpPr>
          <p:spPr>
            <a:xfrm>
              <a:off x="8510450" y="5728592"/>
              <a:ext cx="2937227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b="1"/>
                <a:t>Fig. 6.</a:t>
              </a:r>
              <a:r>
                <a:rPr lang="en-US"/>
                <a:t> The </a:t>
              </a:r>
              <a:r>
                <a:rPr lang="en-US" sz="1600"/>
                <a:t>blockchain</a:t>
              </a:r>
              <a:r>
                <a:rPr lang="en-US"/>
                <a:t> trilemma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37265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2BBBC07E-F31A-8560-9B36-0755598B1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8">
            <a:extLst>
              <a:ext uri="{FF2B5EF4-FFF2-40B4-BE49-F238E27FC236}">
                <a16:creationId xmlns:a16="http://schemas.microsoft.com/office/drawing/2014/main" id="{0C060D3A-25C5-4067-761F-CDAB7BD764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5.11 Off-Chain data </a:t>
            </a:r>
            <a:r>
              <a:rPr lang="en-US" sz="4000" b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han</a:t>
            </a:r>
            <a:r>
              <a:rPr lang="en-US" sz="4000">
                <a:solidFill>
                  <a:schemeClr val="tx1"/>
                </a:solidFill>
              </a:rPr>
              <a:t>dling</a:t>
            </a:r>
            <a:r>
              <a:rPr lang="en-US" sz="40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[8]</a:t>
            </a:r>
            <a:r>
              <a:rPr lang="en-US" sz="4000">
                <a:solidFill>
                  <a:schemeClr val="tx1"/>
                </a:solidFill>
              </a:rPr>
              <a:t> </a:t>
            </a:r>
            <a:endParaRPr sz="4000">
              <a:solidFill>
                <a:schemeClr val="tx1"/>
              </a:solidFill>
            </a:endParaRPr>
          </a:p>
        </p:txBody>
      </p:sp>
      <p:sp>
        <p:nvSpPr>
          <p:cNvPr id="861" name="Google Shape;861;p88">
            <a:extLst>
              <a:ext uri="{FF2B5EF4-FFF2-40B4-BE49-F238E27FC236}">
                <a16:creationId xmlns:a16="http://schemas.microsoft.com/office/drawing/2014/main" id="{52037D5C-16EF-D59C-8FA8-E0DB2F28CE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Off-chain data handling involves storing large data sets outside the blockchain to reduce transaction costs and improve scalability</a:t>
            </a:r>
            <a:r>
              <a:rPr lang="en-US"/>
              <a:t>.</a:t>
            </a:r>
            <a:r>
              <a:rPr lang="en-US" baseline="30000"/>
              <a:t>[8]</a:t>
            </a:r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Utilize InterPlanetary File System (IPFS) which is a decentralized, reliable, and cost-effective storage.</a:t>
            </a:r>
            <a:r>
              <a:rPr lang="en-US" baseline="30000"/>
              <a:t>[8]</a:t>
            </a:r>
            <a:r>
              <a:rPr lang="en-GB"/>
              <a:t> </a:t>
            </a:r>
          </a:p>
          <a:p>
            <a:pPr marL="25400" indent="0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endParaRPr lang="en-GB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Linking the blockchain to off-chain data via cryptographic hashes. This ensures data integrity.</a:t>
            </a:r>
            <a:endParaRPr lang="en-US" baseline="30000"/>
          </a:p>
          <a:p>
            <a:pPr indent="-431800">
              <a:lnSpc>
                <a:spcPct val="100000"/>
              </a:lnSpc>
              <a:spcBef>
                <a:spcPts val="0"/>
              </a:spcBef>
              <a:buSzPts val="2800"/>
            </a:pPr>
            <a:endParaRPr lang="en-US" baseline="30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E36AE-7260-5695-1DFC-13FBBA3DF2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52</a:t>
            </a:fld>
            <a:r>
              <a:rPr lang="en-US"/>
              <a:t>/138</a:t>
            </a:r>
          </a:p>
        </p:txBody>
      </p:sp>
      <p:cxnSp>
        <p:nvCxnSpPr>
          <p:cNvPr id="865" name="Google Shape;865;p88">
            <a:extLst>
              <a:ext uri="{FF2B5EF4-FFF2-40B4-BE49-F238E27FC236}">
                <a16:creationId xmlns:a16="http://schemas.microsoft.com/office/drawing/2014/main" id="{E14B5875-FC8F-0373-C0C1-BC6D3E6A146B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025439-0763-8481-9DA2-92C8A0A243F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F8EC2B4-892D-4591-B6BF-57B966410DE5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643C6C23-3E6F-D84D-C93D-68D530EC1ECF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263291932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>
          <a:extLst>
            <a:ext uri="{FF2B5EF4-FFF2-40B4-BE49-F238E27FC236}">
              <a16:creationId xmlns:a16="http://schemas.microsoft.com/office/drawing/2014/main" id="{879FC37E-91D3-C61C-9AF7-045BE443E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8">
            <a:extLst>
              <a:ext uri="{FF2B5EF4-FFF2-40B4-BE49-F238E27FC236}">
                <a16:creationId xmlns:a16="http://schemas.microsoft.com/office/drawing/2014/main" id="{FE9F214B-786F-1AB4-3261-0280775DED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5.12 </a:t>
            </a:r>
            <a:r>
              <a:rPr lang="en-GB" sz="4000">
                <a:solidFill>
                  <a:srgbClr val="000000"/>
                </a:solidFill>
              </a:rPr>
              <a:t>Integration with an oracle</a:t>
            </a:r>
            <a:r>
              <a:rPr lang="en-US" sz="40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[8]</a:t>
            </a:r>
            <a:r>
              <a:rPr lang="en-US" sz="4000">
                <a:solidFill>
                  <a:schemeClr val="tx1"/>
                </a:solidFill>
              </a:rPr>
              <a:t> </a:t>
            </a:r>
            <a:endParaRPr sz="4000">
              <a:solidFill>
                <a:schemeClr val="tx1"/>
              </a:solidFill>
            </a:endParaRPr>
          </a:p>
        </p:txBody>
      </p:sp>
      <p:sp>
        <p:nvSpPr>
          <p:cNvPr id="861" name="Google Shape;861;p88">
            <a:extLst>
              <a:ext uri="{FF2B5EF4-FFF2-40B4-BE49-F238E27FC236}">
                <a16:creationId xmlns:a16="http://schemas.microsoft.com/office/drawing/2014/main" id="{95DDFE40-E67F-7FC6-7743-2B5BBD51B7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Implement integration with decentralized oracles to bring off-chain, real-world data into the blockchain-based auction system allowing the auction system to incorporate real-time data.</a:t>
            </a:r>
            <a:r>
              <a:rPr lang="en-US" baseline="30000"/>
              <a:t>[8]</a:t>
            </a:r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The implementation will build on concepts from papers </a:t>
            </a:r>
            <a:r>
              <a:rPr lang="en-GB">
                <a:solidFill>
                  <a:schemeClr val="tx1"/>
                </a:solidFill>
              </a:rPr>
              <a:t>like </a:t>
            </a:r>
            <a:r>
              <a:rPr lang="en-GB" sz="2800">
                <a:solidFill>
                  <a:schemeClr val="tx1"/>
                </a:solidFill>
              </a:rPr>
              <a:t>[8]</a:t>
            </a:r>
            <a:r>
              <a:rPr lang="en-GB">
                <a:solidFill>
                  <a:schemeClr val="tx1"/>
                </a:solidFill>
              </a:rPr>
              <a:t>, w</a:t>
            </a:r>
            <a:r>
              <a:rPr lang="en-GB"/>
              <a:t>here oracles are used to bridge the gap between the blockchain and real-world data.</a:t>
            </a:r>
            <a:endParaRPr lang="en-US" baseline="30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964E0-A4AF-6963-FE65-C857CC1C90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53</a:t>
            </a:fld>
            <a:r>
              <a:rPr lang="en-US"/>
              <a:t>/138</a:t>
            </a:r>
          </a:p>
        </p:txBody>
      </p:sp>
      <p:cxnSp>
        <p:nvCxnSpPr>
          <p:cNvPr id="865" name="Google Shape;865;p88">
            <a:extLst>
              <a:ext uri="{FF2B5EF4-FFF2-40B4-BE49-F238E27FC236}">
                <a16:creationId xmlns:a16="http://schemas.microsoft.com/office/drawing/2014/main" id="{A332CC43-62FF-3A97-53CB-69E62AE76A33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77C061-7255-8DD0-8688-6E4A32422CB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C965B4F-E839-426A-96A5-957F20B40010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5D5F7753-2C28-8BF7-0F4A-B29428BAC86E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30517189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80EE91B2-BE0A-CE9C-2CD3-1D620A98E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8">
            <a:extLst>
              <a:ext uri="{FF2B5EF4-FFF2-40B4-BE49-F238E27FC236}">
                <a16:creationId xmlns:a16="http://schemas.microsoft.com/office/drawing/2014/main" id="{18D8A2B2-4F2A-683D-1F3C-5C67950D8E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5.13 </a:t>
            </a:r>
            <a:r>
              <a:rPr lang="en-GB">
                <a:solidFill>
                  <a:srgbClr val="000000"/>
                </a:solidFill>
              </a:rPr>
              <a:t>Conduct evaluation for the </a:t>
            </a:r>
            <a:r>
              <a:rPr lang="en-GB">
                <a:solidFill>
                  <a:schemeClr val="tx1"/>
                </a:solidFill>
              </a:rPr>
              <a:t>system</a:t>
            </a:r>
            <a:r>
              <a:rPr lang="en-US" sz="44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[3]</a:t>
            </a:r>
            <a:r>
              <a:rPr lang="en-US">
                <a:solidFill>
                  <a:schemeClr val="tx1"/>
                </a:solidFill>
              </a:rPr>
              <a:t> 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861" name="Google Shape;861;p88">
            <a:extLst>
              <a:ext uri="{FF2B5EF4-FFF2-40B4-BE49-F238E27FC236}">
                <a16:creationId xmlns:a16="http://schemas.microsoft.com/office/drawing/2014/main" id="{D2CD8E4D-7A59-3BE8-43C6-BDE6C65905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Evaluate the performance of the blockchain layer, focusing on transaction throughput, latency, and gas costs under varying levels of user activity.</a:t>
            </a:r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Assess the application's overall performance, including response times, resource utilization, and scalability, to ensure smooth user experiences during high-load scenarios.</a:t>
            </a:r>
            <a:endParaRPr lang="en-US" baseline="30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8A53D-0549-B809-12D6-597DEA935F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54</a:t>
            </a:fld>
            <a:r>
              <a:rPr lang="en-US"/>
              <a:t>/138</a:t>
            </a:r>
          </a:p>
        </p:txBody>
      </p:sp>
      <p:cxnSp>
        <p:nvCxnSpPr>
          <p:cNvPr id="865" name="Google Shape;865;p88">
            <a:extLst>
              <a:ext uri="{FF2B5EF4-FFF2-40B4-BE49-F238E27FC236}">
                <a16:creationId xmlns:a16="http://schemas.microsoft.com/office/drawing/2014/main" id="{773B5945-4066-14D4-6CE6-849FE4513C83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5A0576-9FCD-6F6E-1ED0-96927B6A8F7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5CC15B3-2D7A-41E5-A23D-C4D63D9E33EC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B30D761F-7867-B4D0-562D-BD9654B67F9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33525376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A66E6134-FD8A-DDA6-7D1F-3E0DEB418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8">
            <a:extLst>
              <a:ext uri="{FF2B5EF4-FFF2-40B4-BE49-F238E27FC236}">
                <a16:creationId xmlns:a16="http://schemas.microsoft.com/office/drawing/2014/main" id="{99E759D2-2FEF-D8F1-F83D-FA4B491F0F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36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5.14 Use </a:t>
            </a:r>
            <a:r>
              <a:rPr lang="en-GB" sz="3600">
                <a:solidFill>
                  <a:srgbClr val="000000"/>
                </a:solidFill>
              </a:rPr>
              <a:t>FastFabric as an underlying system</a:t>
            </a:r>
            <a:r>
              <a:rPr lang="en-US" sz="36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[19]</a:t>
            </a:r>
            <a:r>
              <a:rPr lang="en-US" sz="360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861" name="Google Shape;861;p88">
            <a:extLst>
              <a:ext uri="{FF2B5EF4-FFF2-40B4-BE49-F238E27FC236}">
                <a16:creationId xmlns:a16="http://schemas.microsoft.com/office/drawing/2014/main" id="{BB990C2C-4A73-2B0D-0438-907CB95B96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Build the auction system on Hyperledger Fabric or FastFabric for secure, permissioned blockchain infrastructure.</a:t>
            </a:r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FastFabric supports up to 20,000 transactions per second, making it an ideal choice for the auction system, where a high volume of transactions needs to be processed quickly and efficiently.</a:t>
            </a:r>
            <a:r>
              <a:rPr lang="en-US" baseline="30000"/>
              <a:t>[19]</a:t>
            </a:r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 baseline="30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415D7-A523-DB99-8556-31C70E35E8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55</a:t>
            </a:fld>
            <a:r>
              <a:rPr lang="en-US"/>
              <a:t>/138</a:t>
            </a:r>
          </a:p>
        </p:txBody>
      </p:sp>
      <p:cxnSp>
        <p:nvCxnSpPr>
          <p:cNvPr id="865" name="Google Shape;865;p88">
            <a:extLst>
              <a:ext uri="{FF2B5EF4-FFF2-40B4-BE49-F238E27FC236}">
                <a16:creationId xmlns:a16="http://schemas.microsoft.com/office/drawing/2014/main" id="{D19B04B9-8DA8-D7C9-4DCB-06D6A08611E5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754999-7EE6-0E87-AB9B-5821C6D77A5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63140BB-7979-46CA-A138-F0ED0CC6C73A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6A90DDBB-123E-F404-F47C-443C5E98F869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42825939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>
          <a:extLst>
            <a:ext uri="{FF2B5EF4-FFF2-40B4-BE49-F238E27FC236}">
              <a16:creationId xmlns:a16="http://schemas.microsoft.com/office/drawing/2014/main" id="{B8D48CC2-78EA-8D5E-75D4-8065EB5BA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8">
            <a:extLst>
              <a:ext uri="{FF2B5EF4-FFF2-40B4-BE49-F238E27FC236}">
                <a16:creationId xmlns:a16="http://schemas.microsoft.com/office/drawing/2014/main" id="{ECBD6500-6E16-FCAD-55BA-990F769A42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5.15 Support dynamic live auction </a:t>
            </a:r>
            <a:r>
              <a:rPr lang="en-US" sz="4000">
                <a:solidFill>
                  <a:srgbClr val="000000"/>
                </a:solidFill>
              </a:rPr>
              <a:t> </a:t>
            </a:r>
            <a:endParaRPr sz="4000"/>
          </a:p>
        </p:txBody>
      </p:sp>
      <p:sp>
        <p:nvSpPr>
          <p:cNvPr id="861" name="Google Shape;861;p88">
            <a:extLst>
              <a:ext uri="{FF2B5EF4-FFF2-40B4-BE49-F238E27FC236}">
                <a16:creationId xmlns:a16="http://schemas.microsoft.com/office/drawing/2014/main" id="{C516C7FC-D45A-B82D-9E22-DB67F78C35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Live auction support is an essential feature for modern auction platforms. It allows users to participate in real-time bidding, enhancing engagement and excitement. </a:t>
            </a:r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Ensure the live auction interface is optimized for low-latency, real-time updates to enhance the bidding experience.</a:t>
            </a:r>
            <a:endParaRPr lang="en-US" baseline="30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F531E-5341-4F66-5C2B-BE648F61E0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56</a:t>
            </a:fld>
            <a:r>
              <a:rPr lang="en-US"/>
              <a:t>/138</a:t>
            </a:r>
          </a:p>
        </p:txBody>
      </p:sp>
      <p:cxnSp>
        <p:nvCxnSpPr>
          <p:cNvPr id="865" name="Google Shape;865;p88">
            <a:extLst>
              <a:ext uri="{FF2B5EF4-FFF2-40B4-BE49-F238E27FC236}">
                <a16:creationId xmlns:a16="http://schemas.microsoft.com/office/drawing/2014/main" id="{3704A7FA-E852-361E-F9DA-34A93FD65F38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D07BBE-59D5-FB9E-377C-F8CD8BB32AB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0B623E1-CAF2-4DBB-9A73-241A23B6EF64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21E4203D-14F4-9C75-106C-9E11CF1F714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10360863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32C11085-1181-61EA-055C-BDEAC2402E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8">
            <a:extLst>
              <a:ext uri="{FF2B5EF4-FFF2-40B4-BE49-F238E27FC236}">
                <a16:creationId xmlns:a16="http://schemas.microsoft.com/office/drawing/2014/main" id="{CE13A072-1E16-1AA8-30D8-810FEA9041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186652" cy="108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5.16 </a:t>
            </a:r>
            <a:r>
              <a:rPr lang="en-US" sz="4000">
                <a:solidFill>
                  <a:srgbClr val="000000"/>
                </a:solidFill>
              </a:rPr>
              <a:t>Support personalized recommendations</a:t>
            </a:r>
            <a:r>
              <a:rPr lang="en-US" sz="40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[12]</a:t>
            </a:r>
            <a:r>
              <a:rPr lang="en-US" sz="4000">
                <a:solidFill>
                  <a:schemeClr val="tx1"/>
                </a:solidFill>
              </a:rPr>
              <a:t> </a:t>
            </a:r>
            <a:endParaRPr sz="4000">
              <a:solidFill>
                <a:schemeClr val="tx1"/>
              </a:solidFill>
            </a:endParaRPr>
          </a:p>
        </p:txBody>
      </p:sp>
      <p:sp>
        <p:nvSpPr>
          <p:cNvPr id="861" name="Google Shape;861;p88">
            <a:extLst>
              <a:ext uri="{FF2B5EF4-FFF2-40B4-BE49-F238E27FC236}">
                <a16:creationId xmlns:a16="http://schemas.microsoft.com/office/drawing/2014/main" id="{6A5A57A4-AEFA-9E58-CC8C-753E410DD8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Personalized recommendations enhance the user experience by providing tailored suggestions based on individual preferences and behaviour.</a:t>
            </a:r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Implement machine learning algorithms to offer personalized auction item recommendations based on user behaviour and preferences.</a:t>
            </a:r>
            <a:r>
              <a:rPr lang="en-US" baseline="30000"/>
              <a:t>[12]</a:t>
            </a:r>
          </a:p>
          <a:p>
            <a:pPr marL="25400" indent="0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endParaRPr lang="en-US" baseline="30000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 baseline="30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A463A-8AED-55B3-1F14-DDB760A5D1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57</a:t>
            </a:fld>
            <a:r>
              <a:rPr lang="en-US"/>
              <a:t>/138</a:t>
            </a:r>
          </a:p>
        </p:txBody>
      </p:sp>
      <p:cxnSp>
        <p:nvCxnSpPr>
          <p:cNvPr id="865" name="Google Shape;865;p88">
            <a:extLst>
              <a:ext uri="{FF2B5EF4-FFF2-40B4-BE49-F238E27FC236}">
                <a16:creationId xmlns:a16="http://schemas.microsoft.com/office/drawing/2014/main" id="{D6ADD641-AAF2-D804-2D92-E94274110B41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4A23B0-D50D-5A3E-2801-C89C09539F7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5ECC805-EB12-47BB-844C-669DD34D43D6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2A1AB675-1913-15AA-BDE4-AEC7819371EC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332793932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829AB4CE-80F4-BE55-934C-F28931DB4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8">
            <a:extLst>
              <a:ext uri="{FF2B5EF4-FFF2-40B4-BE49-F238E27FC236}">
                <a16:creationId xmlns:a16="http://schemas.microsoft.com/office/drawing/2014/main" id="{2BD3B51B-0727-F586-CA9B-7152380C38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5.17 </a:t>
            </a:r>
            <a:r>
              <a:rPr lang="en-GB" sz="4000">
                <a:solidFill>
                  <a:srgbClr val="000000"/>
                </a:solidFill>
              </a:rPr>
              <a:t>Price prediction on auction </a:t>
            </a:r>
            <a:r>
              <a:rPr lang="en-GB" sz="4000">
                <a:solidFill>
                  <a:schemeClr val="tx1"/>
                </a:solidFill>
              </a:rPr>
              <a:t>items</a:t>
            </a:r>
            <a:r>
              <a:rPr lang="en-US" sz="4000" b="0" baseline="30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[12]</a:t>
            </a:r>
            <a:r>
              <a:rPr lang="en-US" sz="4000">
                <a:solidFill>
                  <a:schemeClr val="tx1"/>
                </a:solidFill>
              </a:rPr>
              <a:t> </a:t>
            </a:r>
            <a:endParaRPr sz="4000">
              <a:solidFill>
                <a:schemeClr val="tx1"/>
              </a:solidFill>
            </a:endParaRPr>
          </a:p>
        </p:txBody>
      </p:sp>
      <p:sp>
        <p:nvSpPr>
          <p:cNvPr id="861" name="Google Shape;861;p88">
            <a:extLst>
              <a:ext uri="{FF2B5EF4-FFF2-40B4-BE49-F238E27FC236}">
                <a16:creationId xmlns:a16="http://schemas.microsoft.com/office/drawing/2014/main" id="{45C676F2-F50B-E673-5B3E-3058E12FD1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Price prediction on auction items helps estimate the potential final bid for a product, providing valuable insights to both buyers and sellers.</a:t>
            </a:r>
          </a:p>
          <a:p>
            <a:pPr marL="25400" indent="0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endParaRPr lang="en-US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Develop algorithms to predict the expected price of items based on historical data and market trends.</a:t>
            </a:r>
            <a:r>
              <a:rPr lang="en-US" baseline="30000"/>
              <a:t>[12]</a:t>
            </a:r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 baseline="30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49AF2-7EAA-F223-EE50-19C7FE3ED6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58</a:t>
            </a:fld>
            <a:r>
              <a:rPr lang="en-US"/>
              <a:t>/138</a:t>
            </a:r>
          </a:p>
        </p:txBody>
      </p:sp>
      <p:cxnSp>
        <p:nvCxnSpPr>
          <p:cNvPr id="865" name="Google Shape;865;p88">
            <a:extLst>
              <a:ext uri="{FF2B5EF4-FFF2-40B4-BE49-F238E27FC236}">
                <a16:creationId xmlns:a16="http://schemas.microsoft.com/office/drawing/2014/main" id="{811B97E0-5D3A-97FA-2462-C4917C8B9798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8AEF7A-238F-D14C-FCFF-9ED5DB8AC32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C1AFA46-04F0-4A50-8258-D543D8D00059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D0475CE9-1725-4DF3-4A23-E1EE315EBA0F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42235944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E4EDDE7C-9B37-696E-BC66-B701E0604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8">
            <a:extLst>
              <a:ext uri="{FF2B5EF4-FFF2-40B4-BE49-F238E27FC236}">
                <a16:creationId xmlns:a16="http://schemas.microsoft.com/office/drawing/2014/main" id="{F999555D-07CB-7923-2ED7-DBB0BE6874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5.18 </a:t>
            </a:r>
            <a:r>
              <a:rPr lang="en-US" sz="4000">
                <a:solidFill>
                  <a:srgbClr val="000000"/>
                </a:solidFill>
              </a:rPr>
              <a:t>Develop auction user-friendly interface </a:t>
            </a:r>
            <a:endParaRPr sz="4000"/>
          </a:p>
        </p:txBody>
      </p:sp>
      <p:sp>
        <p:nvSpPr>
          <p:cNvPr id="861" name="Google Shape;861;p88">
            <a:extLst>
              <a:ext uri="{FF2B5EF4-FFF2-40B4-BE49-F238E27FC236}">
                <a16:creationId xmlns:a16="http://schemas.microsoft.com/office/drawing/2014/main" id="{7F159FCB-AB03-9F1C-DC8C-BA33EC5F4C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Design a clean, intuitive, and easy-to-navigate user interface for both web and mobile platforms.</a:t>
            </a:r>
          </a:p>
          <a:p>
            <a:pPr marL="25400" indent="0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endParaRPr lang="en-GB"/>
          </a:p>
          <a:p>
            <a:pPr marL="25400" indent="0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endParaRPr lang="en-GB"/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/>
              <a:t>Focus on accessibility and ensure that the auction platform is usable by a wide range of participants, regardless of technical skill level.</a:t>
            </a:r>
          </a:p>
          <a:p>
            <a:pPr marL="482600" indent="-457200">
              <a:lnSpc>
                <a:spcPct val="10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GB"/>
          </a:p>
          <a:p>
            <a:pPr marL="25400" indent="0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33174-40A3-890E-8596-13E1F83E5F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59</a:t>
            </a:fld>
            <a:r>
              <a:rPr lang="en-US"/>
              <a:t>/138</a:t>
            </a:r>
          </a:p>
        </p:txBody>
      </p:sp>
      <p:cxnSp>
        <p:nvCxnSpPr>
          <p:cNvPr id="865" name="Google Shape;865;p88">
            <a:extLst>
              <a:ext uri="{FF2B5EF4-FFF2-40B4-BE49-F238E27FC236}">
                <a16:creationId xmlns:a16="http://schemas.microsoft.com/office/drawing/2014/main" id="{E5681136-6A4A-EDC2-0741-076B9B10FAA0}"/>
              </a:ext>
            </a:extLst>
          </p:cNvPr>
          <p:cNvCxnSpPr/>
          <p:nvPr/>
        </p:nvCxnSpPr>
        <p:spPr>
          <a:xfrm>
            <a:off x="-30480" y="1442789"/>
            <a:ext cx="1225296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F73F8F-186D-CF12-CB3D-17914EDCD6E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DB61C04-3448-4BA7-9944-02B7FFBAEBEB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37530629-281E-9485-F364-0201E4673B4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Need to extend related work</a:t>
            </a:r>
          </a:p>
        </p:txBody>
      </p:sp>
    </p:spTree>
    <p:extLst>
      <p:ext uri="{BB962C8B-B14F-4D97-AF65-F5344CB8AC3E}">
        <p14:creationId xmlns:p14="http://schemas.microsoft.com/office/powerpoint/2010/main" val="2498588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What is a blockchain-based auction system?</a:t>
            </a:r>
            <a:endParaRPr lang="en-US" b="1" baseline="30000">
              <a:solidFill>
                <a:srgbClr val="000000"/>
              </a:solidFill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A blockchain-based auction system is a decentralized platform for buying and selling goods where biddings are conducted on a blockchain network.</a:t>
            </a:r>
            <a:r>
              <a:rPr lang="en-US" sz="3200" baseline="30000"/>
              <a:t>[1]</a:t>
            </a:r>
          </a:p>
          <a:p>
            <a:pPr marL="25400" indent="0">
              <a:spcBef>
                <a:spcPts val="0"/>
              </a:spcBef>
              <a:buSzPts val="3200"/>
              <a:buNone/>
            </a:pPr>
            <a:endParaRPr lang="en-US" sz="3200"/>
          </a:p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This type of system leverages blockchain technology to ensure security, and trust among participants without requiring a central authority.</a:t>
            </a:r>
            <a:r>
              <a:rPr lang="en-US" sz="3200" baseline="30000"/>
              <a:t>[1]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91B9E-C9CB-744C-22C7-24A580BEE06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599" y="6356350"/>
            <a:ext cx="4299155" cy="365125"/>
          </a:xfrm>
        </p:spPr>
        <p:txBody>
          <a:bodyPr/>
          <a:lstStyle/>
          <a:p>
            <a:r>
              <a:rPr lang="en-US"/>
              <a:t>What is a blockchain-based auction system?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59B3F-2394-E219-48FC-072679247B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r>
              <a:rPr lang="en-US"/>
              <a:t>/138</a:t>
            </a:r>
          </a:p>
        </p:txBody>
      </p:sp>
      <p:cxnSp>
        <p:nvCxnSpPr>
          <p:cNvPr id="145" name="Google Shape;145;p18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FB9135-FA1D-7CA8-1623-C43A94CCE9B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70C9CA2-36E0-474C-8DD0-CB7912DC72C9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8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871" name="Google Shape;871;p8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>
                <a:solidFill>
                  <a:schemeClr val="lt2"/>
                </a:solidFill>
              </a:rPr>
              <a:t>at is a blockchain-based auction system?</a:t>
            </a: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rabicPeriod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Scope of 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</a:rPr>
              <a:t>Development Process, Environment and Tools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</a:rPr>
              <a:t>Implementation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</a:rPr>
              <a:t>Results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 Conclusion and Future Work</a:t>
            </a:r>
            <a:endParaRPr lang="en-US" sz="3200">
              <a:solidFill>
                <a:srgbClr val="000000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0D5E49-D7D4-E6E7-5CA9-5AAC1770CFA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3A330A-87B3-41E2-2EC9-62FB416F8D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60</a:t>
            </a:fld>
            <a:r>
              <a:rPr lang="en-US"/>
              <a:t>/138</a:t>
            </a:r>
          </a:p>
        </p:txBody>
      </p:sp>
      <p:cxnSp>
        <p:nvCxnSpPr>
          <p:cNvPr id="875" name="Google Shape;875;p89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AA562-C6F2-BDE6-74FA-1171FA31C39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28E49F9-656D-49EF-BBB5-C2D19F2ED3ED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6. Scope of Work </a:t>
            </a:r>
          </a:p>
        </p:txBody>
      </p:sp>
      <p:sp>
        <p:nvSpPr>
          <p:cNvPr id="901" name="Google Shape;901;p9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After thoroughly reviewing the identified needs for extending the auction system, we have decided to concentrate on the following key points </a:t>
            </a:r>
            <a:r>
              <a:rPr lang="en-GB" sz="2800">
                <a:solidFill>
                  <a:schemeClr val="bg2">
                    <a:lumMod val="75000"/>
                    <a:lumOff val="25000"/>
                  </a:schemeClr>
                </a:solidFill>
              </a:rPr>
              <a:t>1, 2, 3, 4, 5, 6, 7,   9, 11, 13, 15, 18, 19, 20, 21.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 sz="2800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Open-Sourcing our project and publish the repository on GitHub for further collaboration</a:t>
            </a:r>
            <a:r>
              <a:rPr lang="en-GB">
                <a:solidFill>
                  <a:schemeClr val="tx1"/>
                </a:solidFill>
              </a:rPr>
              <a:t>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(1)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Following the SPI model through our development</a:t>
            </a:r>
            <a:r>
              <a:rPr lang="en-GB">
                <a:solidFill>
                  <a:schemeClr val="tx1"/>
                </a:solidFill>
              </a:rPr>
              <a:t>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(2)</a:t>
            </a: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AutoNum type="arabicPeriod"/>
            </a:pPr>
            <a:endParaRPr lang="en-US" b="1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2A234-CB78-FEB4-1804-DDB10695E8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61</a:t>
            </a:fld>
            <a:r>
              <a:rPr lang="en-US"/>
              <a:t>/138</a:t>
            </a:r>
          </a:p>
        </p:txBody>
      </p:sp>
      <p:cxnSp>
        <p:nvCxnSpPr>
          <p:cNvPr id="905" name="Google Shape;905;p92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2B1B3-82B6-300E-6613-D70E0F19A57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AC3E5C2-C7F7-4D3E-98F1-D9748402D496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C5FBA3E2-B30C-1A2F-C01F-FD7BEC756F89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Scope of Work</a:t>
            </a:r>
          </a:p>
        </p:txBody>
      </p:sp>
    </p:spTree>
    <p:extLst>
      <p:ext uri="{BB962C8B-B14F-4D97-AF65-F5344CB8AC3E}">
        <p14:creationId xmlns:p14="http://schemas.microsoft.com/office/powerpoint/2010/main" val="3302885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5DADAEB7-11A3-A803-1CE1-DF7BDFA3C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E09BDB2C-830C-B125-18D0-9812BF7B53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6. Scope of Work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6F24232B-0257-FC82-0F07-9DBC24C12D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17871"/>
            <a:ext cx="11222736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Implement an Open-outcry Auctioning system format.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(3)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Integrate the auction system with Hyperledger as a permissioned blockchain system which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Increases the privacy in the system</a:t>
            </a:r>
            <a:r>
              <a:rPr lang="en-GB">
                <a:solidFill>
                  <a:schemeClr val="tx1"/>
                </a:solidFill>
              </a:rPr>
              <a:t>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(4) (5)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Has high transaction throughput compared to other frameworks.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(4) (5)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Use </a:t>
            </a:r>
            <a:r>
              <a:rPr lang="en-GB" err="1"/>
              <a:t>chaincode</a:t>
            </a:r>
            <a:r>
              <a:rPr lang="en-GB"/>
              <a:t> on Hyperledger to enforce auction rules.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(7)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/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49FD3F-D2A8-E4C0-3011-D9473E266A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62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9785DF4B-D0E6-EC25-4CA9-44B00C4735D4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522F0-6886-76FB-651F-0E32A0AEA08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C1A39AF-09E0-4649-9345-B900CB0218E1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7A97D27E-2814-53F6-87B4-BCB825BFD54E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Scope of Work</a:t>
            </a:r>
          </a:p>
        </p:txBody>
      </p:sp>
    </p:spTree>
    <p:extLst>
      <p:ext uri="{BB962C8B-B14F-4D97-AF65-F5344CB8AC3E}">
        <p14:creationId xmlns:p14="http://schemas.microsoft.com/office/powerpoint/2010/main" val="35456592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251E7C59-418A-E8E5-E1F5-B4E93BBD2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3326F4E0-4636-E8B1-3CC1-0F5E9CA271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6. Scope of Work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370449CD-9CEB-BD71-50A2-AEA23C653A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756392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Design an efficient transaction ordering system in the ordering service in Hyperledger to ensure fairness</a:t>
            </a:r>
            <a:r>
              <a:rPr lang="en-GB">
                <a:solidFill>
                  <a:schemeClr val="tx1"/>
                </a:solidFill>
              </a:rPr>
              <a:t> using the following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(6)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A time oracle to get real-time timestamps which are used to order bids.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Support dynamic live auction interface ensuring low latency and real-time updates</a:t>
            </a:r>
            <a:r>
              <a:rPr lang="en-GB">
                <a:solidFill>
                  <a:schemeClr val="tx1"/>
                </a:solidFill>
              </a:rPr>
              <a:t>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(15)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0EC44F-EDE5-E2CA-A7AB-D5B13C9524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63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D6EF640E-87EA-8F7D-52E8-30D8D918ADA4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12E29-AEEB-B8C2-47A2-CE7922BA776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6D275C29-3DA3-4CFF-A7EE-F0A252E91A6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Scope of Work</a:t>
            </a:r>
          </a:p>
        </p:txBody>
      </p:sp>
    </p:spTree>
    <p:extLst>
      <p:ext uri="{BB962C8B-B14F-4D97-AF65-F5344CB8AC3E}">
        <p14:creationId xmlns:p14="http://schemas.microsoft.com/office/powerpoint/2010/main" val="410783569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0EC098C8-DF32-515A-AC60-E3733ACE7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8BFC7442-A327-3B43-5F27-6357C6BD10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000000"/>
              </a:buClr>
              <a:buSzPts val="4400"/>
            </a:pPr>
            <a:r>
              <a:rPr lang="en-US" sz="4000">
                <a:solidFill>
                  <a:srgbClr val="000000"/>
                </a:solidFill>
              </a:rPr>
              <a:t>6. Scope of Work </a:t>
            </a:r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5FE7865A-B287-68D8-14AC-35F421D04A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08727"/>
            <a:ext cx="10655808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GB"/>
              <a:t>Design a clean, intuitive, and easy-to-navigate user interface for </a:t>
            </a:r>
            <a:r>
              <a:rPr lang="en-GB">
                <a:solidFill>
                  <a:schemeClr val="tx1"/>
                </a:solidFill>
              </a:rPr>
              <a:t>web.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(18)</a:t>
            </a: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GB"/>
              <a:t>Conduct an evaluation for the system for both layers, the blockchain and the application</a:t>
            </a:r>
            <a:r>
              <a:rPr lang="en-GB">
                <a:solidFill>
                  <a:schemeClr val="tx1"/>
                </a:solidFill>
              </a:rPr>
              <a:t>.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 (13)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GB"/>
              <a:t>The rest of the points in the need to extend which are </a:t>
            </a:r>
            <a:r>
              <a:rPr lang="en-GB">
                <a:solidFill>
                  <a:schemeClr val="bg2">
                    <a:lumMod val="75000"/>
                    <a:lumOff val="25000"/>
                  </a:schemeClr>
                </a:solidFill>
              </a:rPr>
              <a:t>7, 8, 9, 12, 14, 16, 17, </a:t>
            </a:r>
            <a:r>
              <a:rPr lang="en-GB"/>
              <a:t>will be left as future work. </a:t>
            </a:r>
            <a:endParaRPr lang="en-GB" b="1">
              <a:solidFill>
                <a:srgbClr val="000000"/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08000" lvl="1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0A1AA-061D-025B-8928-1DE4CB9C4D3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64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433F355B-9B83-45B7-BAAA-38C026997ACC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710AB-A2E7-E7F6-0E4F-7DF76EBDC6A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457EB75-75EA-49D1-B4BC-518AAC28DB8B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C129A67-D76E-690D-A5D9-43ADB5DDF4F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Scope of Work</a:t>
            </a:r>
          </a:p>
        </p:txBody>
      </p:sp>
    </p:spTree>
    <p:extLst>
      <p:ext uri="{BB962C8B-B14F-4D97-AF65-F5344CB8AC3E}">
        <p14:creationId xmlns:p14="http://schemas.microsoft.com/office/powerpoint/2010/main" val="101832451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>
          <a:extLst>
            <a:ext uri="{FF2B5EF4-FFF2-40B4-BE49-F238E27FC236}">
              <a16:creationId xmlns:a16="http://schemas.microsoft.com/office/drawing/2014/main" id="{959FD23F-7B89-7EEB-676E-B4CCABB94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89">
            <a:extLst>
              <a:ext uri="{FF2B5EF4-FFF2-40B4-BE49-F238E27FC236}">
                <a16:creationId xmlns:a16="http://schemas.microsoft.com/office/drawing/2014/main" id="{E0E90012-2572-5A65-ABFA-EDC8B96B07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871" name="Google Shape;871;p89">
            <a:extLst>
              <a:ext uri="{FF2B5EF4-FFF2-40B4-BE49-F238E27FC236}">
                <a16:creationId xmlns:a16="http://schemas.microsoft.com/office/drawing/2014/main" id="{28422B9C-54D0-7527-7029-1D5C5847DD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>
                <a:solidFill>
                  <a:schemeClr val="lt2"/>
                </a:solidFill>
              </a:rPr>
              <a:t>at is a blockchain-based auction system?</a:t>
            </a: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Scope of work</a:t>
            </a:r>
          </a:p>
          <a:p>
            <a:pPr marL="514350" indent="-514350">
              <a:buClr>
                <a:schemeClr val="tx1"/>
              </a:buClr>
              <a:buSzPts val="3200"/>
              <a:buAutoNum type="arabicPeriod"/>
            </a:pPr>
            <a:r>
              <a:rPr lang="en-US" sz="3200"/>
              <a:t>Development Process, Environment and Tools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Implementation Plan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</a:rPr>
              <a:t>Results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 Conclusion and Future Work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E38FB3-7090-A34A-EA82-AC1A90BDA03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8C437-EEB1-63E5-0E76-87BDAC6EEE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65</a:t>
            </a:fld>
            <a:r>
              <a:rPr lang="en-US"/>
              <a:t>/138</a:t>
            </a:r>
          </a:p>
        </p:txBody>
      </p:sp>
      <p:cxnSp>
        <p:nvCxnSpPr>
          <p:cNvPr id="875" name="Google Shape;875;p89">
            <a:extLst>
              <a:ext uri="{FF2B5EF4-FFF2-40B4-BE49-F238E27FC236}">
                <a16:creationId xmlns:a16="http://schemas.microsoft.com/office/drawing/2014/main" id="{820FDEC2-DF01-D78F-225F-7CDE0B2B5832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6496F-7D80-3101-3145-21CCC9C9CB7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28E49F9-656D-49EF-BBB5-C2D19F2ED3ED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80814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0375DF9F-25AE-63BE-679F-2D0AB7E57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148696C0-883B-3252-07F9-174E7E5A4E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 Development Process, Environment, and Tools</a:t>
            </a:r>
            <a:endParaRPr lang="en-US"/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FFCFC37D-47C6-F135-A97F-9B05EB0F1A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17871"/>
            <a:ext cx="10610088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r>
              <a:rPr lang="en-GB"/>
              <a:t>7.1 Software Engineering Process Followed.</a:t>
            </a:r>
            <a:endParaRPr lang="en-US">
              <a:solidFill>
                <a:srgbClr val="215F9A"/>
              </a:solidFill>
            </a:endParaRP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r>
              <a:rPr lang="en-US"/>
              <a:t>7.2 Architecture Overview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r>
              <a:rPr lang="en-US"/>
              <a:t>7.3 Database Design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r>
              <a:rPr lang="en-US"/>
              <a:t>7.4 Backend Overview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r>
              <a:rPr lang="en-US"/>
              <a:t>7.5 Blockchain Overview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r>
              <a:rPr lang="en-US"/>
              <a:t>7.6 Platform and Tools</a:t>
            </a: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AutoNum type="arabicPeriod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AutoNum type="arabicPeriod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6F3C2-5ED8-900E-0AF7-F474F0E428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66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6AFEA20F-E221-F1FC-DE59-B58C9DD1B72F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42CA5-F5A5-74AB-1474-094DC87D89D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1962FE42-EAED-4273-8CC9-7920C647D60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288621089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57C66BF7-D5DC-CF33-FE7F-AFB4B107B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6E468640-60AD-211E-DAE2-15635AE715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7.1 Software Engineering Process Followed.</a:t>
            </a:r>
            <a:endParaRPr lang="en-US" sz="4000"/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45C4E0BB-9F93-8588-3C1A-C949D7BAB0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17871"/>
            <a:ext cx="10610088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Software Process Improvement (SPI) model whose goal is to help small and medium enterprises to raise the quality of their products by using modern software development processes and practice</a:t>
            </a: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</a:rPr>
              <a:t>It consists of 5 processes: Project Management, Development, Peer-Review, Quality Assurance and Configuration Management. 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GB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>
              <a:solidFill>
                <a:srgbClr val="0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4974D7-D56B-C1B3-0FB4-D3E8730691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67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1892FE6E-5A69-8745-1BF1-87C579B2DBD8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7DA914-3AAB-D4D4-0C64-0A2EBF1FB1B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8A14E5FF-306A-A29F-805A-B50F5EB9553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58473998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2A29A446-6F3B-EF91-5A3B-B2875578C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5A389D5C-5B3C-7709-CDCB-A3FBD0CDE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7.1 Software Engineering Process Followed.</a:t>
            </a:r>
            <a:endParaRPr lang="en-US" sz="4000"/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D642BE15-9888-1F40-C185-C13C346DB3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17871"/>
            <a:ext cx="10610088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Project Management Process (PMP) for our project, We carried out 5 important work products: </a:t>
            </a:r>
            <a:endParaRPr lang="en-US"/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GB"/>
              <a:t>Minutes of Meeting (MoM)</a:t>
            </a:r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GB"/>
              <a:t>Weekly Timesheets</a:t>
            </a:r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GB"/>
              <a:t>Process-Activity-Task Matrix (PATM)</a:t>
            </a:r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GB"/>
              <a:t>Implementation Plan </a:t>
            </a:r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GB"/>
              <a:t>Testing Plan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76AE50-B944-ACF4-111D-604700C02A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68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C02709BD-14C3-5A82-584E-B8ED2B9A18F4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C2FFA-63F9-9DCB-4F78-D8E26BD1E24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B3952DF9-A0F9-6522-89B3-78B1CA9694B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210076241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FDBC4F41-6D69-C3D6-282F-45BEC9FEF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FD3E5C3C-2E14-DE2C-4018-61F5BFACBD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7.1 Software Engineering Process Followed.</a:t>
            </a:r>
            <a:endParaRPr lang="en-US" sz="4000"/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BA96B663-62E8-61A0-4C71-BF3AFB9134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17871"/>
            <a:ext cx="10610088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Product Development Process (PDP) for our project, We carried out those important work products:</a:t>
            </a:r>
            <a:endParaRPr lang="en-US"/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GB"/>
              <a:t>Software Requirements Specifications (SRS)</a:t>
            </a:r>
            <a:endParaRPr lang="en-US"/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GB"/>
              <a:t>Architecture and Detailed Design</a:t>
            </a:r>
            <a:endParaRPr lang="en-US"/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GB"/>
              <a:t>Implementation</a:t>
            </a:r>
            <a:endParaRPr lang="en-US" b="1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 b="1">
              <a:solidFill>
                <a:srgbClr val="0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52C81A-C4EE-BA5E-2AA8-FBFD5B3530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69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E88B3BEC-A719-E90D-AEE2-83E757F41286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A50AB-9C56-3ABA-FDF9-FFF46FB2A48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5A67AA46-9DCD-D496-3285-5DB9159072A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225178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151" name="Google Shape;151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>
                <a:solidFill>
                  <a:schemeClr val="lt2"/>
                </a:solidFill>
              </a:rPr>
              <a:t>at is a blockchain-based auction system?</a:t>
            </a: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Scope of 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Development Process, Environment and Tools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>
                <a:solidFill>
                  <a:schemeClr val="lt2"/>
                </a:solidFill>
              </a:rPr>
              <a:t>Conclusion and Future Work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28E0AF-6BA8-5DBE-33AC-4DC478FAF91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87972-1ED2-8F4F-AE00-D5189B2DAB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r>
              <a:rPr lang="en-US"/>
              <a:t>/138</a:t>
            </a:r>
          </a:p>
        </p:txBody>
      </p:sp>
      <p:cxnSp>
        <p:nvCxnSpPr>
          <p:cNvPr id="155" name="Google Shape;155;p19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3C82A-2ECB-290C-1757-165BEA5A924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C1519F6-B857-4996-912D-EED53D124407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EBC2ECD0-121A-C7EF-AAF7-FEC8F4E1E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188E93A2-BBEF-0340-DFE4-043FF6B735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7.1 Software Engineering Process Followed.</a:t>
            </a:r>
            <a:endParaRPr lang="en-US" sz="4000"/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0B77270C-A3CA-0348-E340-EF3B889E06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17871"/>
            <a:ext cx="10610088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Peer Review Process (PRP) aims to detect and remove defects from work products early in the development cycle.</a:t>
            </a:r>
            <a:endParaRPr lang="en-US"/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Peer review checklist</a:t>
            </a:r>
            <a:endParaRPr lang="en-US"/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GB"/>
              <a:t>Configuration Management Process (CMP) CMP provides a controlled environment to manage project changes so we use two platforms:</a:t>
            </a:r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</a:pPr>
            <a:r>
              <a:rPr lang="en-GB" err="1"/>
              <a:t>Github</a:t>
            </a:r>
            <a:r>
              <a:rPr lang="en-GB"/>
              <a:t>.</a:t>
            </a:r>
          </a:p>
          <a:p>
            <a:pPr marL="965200" lvl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r>
              <a:rPr lang="en-GB"/>
              <a:t>Google drive.</a:t>
            </a: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1F8C93-2EA9-3C65-54F0-178F7E58D7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70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E2F1D559-2938-A9F2-74FF-B011E31CD10E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A58AB-4395-04FC-6BE3-47D0A520684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B3B1AFB0-CCEA-9405-444E-AC6D8C413608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40711690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7A04E09C-DA3E-F277-B7C9-8892124C1A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F3C5F594-B1E1-CC06-6269-6DF06DBB22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7.1 Software Engineering Process Followed.</a:t>
            </a:r>
            <a:endParaRPr lang="en-US" sz="4000"/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41B42CE3-DF03-17BD-A961-6F48E82F50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17871"/>
            <a:ext cx="10610088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Quality Assurance Process (QAP): Testing, validation, and verification methods used to ensure software products meet quality requirements and are free from defects.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Our professor’s ensured our process followed the provided methodology and met university standards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They treated us with the rigor expected of master’s level work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Their continuous feedback and guidance significantly improved the project's quality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CB5AB5-56DA-E49E-8227-E5F70F308C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71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F7A3A930-80A0-3BC1-8283-9A18A4196C79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F8AB8-A3A0-6726-5D4A-66DF9FB0BB1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FF559472-A39C-11BE-973E-B66E9FFD532C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203985602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74AEFCF3-997B-E24B-32D6-E7CD0D6FE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737CAE03-0A25-6359-A617-92E4BAC673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7.2 Architecture Overview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41116-B9F6-7B90-21AD-3F7B5FC6F0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72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55CA7CAF-5426-AC61-A58D-98CBA3742F63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EBF72-9808-827F-4AE1-4B50BA4A587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EAE28CEF-B180-15E0-F856-D2488516320C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09AFF8-7CC7-CFCE-ED42-6248E134266D}"/>
              </a:ext>
            </a:extLst>
          </p:cNvPr>
          <p:cNvSpPr txBox="1"/>
          <p:nvPr/>
        </p:nvSpPr>
        <p:spPr>
          <a:xfrm>
            <a:off x="4679509" y="6067142"/>
            <a:ext cx="33409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Fig. 7.</a:t>
            </a:r>
            <a:r>
              <a:rPr lang="en-US"/>
              <a:t> </a:t>
            </a:r>
            <a:r>
              <a:rPr lang="en-US" err="1"/>
              <a:t>BitAuction</a:t>
            </a:r>
            <a:r>
              <a:rPr lang="en-US"/>
              <a:t> Architecture Overview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BDD29B7-C551-051C-58C2-6DE5478BAE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119" b="-322"/>
          <a:stretch>
            <a:fillRect/>
          </a:stretch>
        </p:blipFill>
        <p:spPr>
          <a:xfrm>
            <a:off x="1615217" y="1710654"/>
            <a:ext cx="9455956" cy="435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0528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6C5036AA-C179-69EF-D765-17E8610F0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A515A9F5-D4E2-F1DC-815C-9C4FCECD8A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7.3 Database Design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BC8D7-338B-F91B-4EBF-A9A1B0A678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73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D36D263A-2FEE-B6D3-8857-DE017B2083E5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7FBE8-9739-941F-0FCE-F3EF103DD09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120E5511-3B6F-50C6-155B-02F63E38D249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3E7053-CDC2-3B13-664F-6395DFA28E92}"/>
              </a:ext>
            </a:extLst>
          </p:cNvPr>
          <p:cNvGrpSpPr/>
          <p:nvPr/>
        </p:nvGrpSpPr>
        <p:grpSpPr>
          <a:xfrm>
            <a:off x="1340490" y="1672140"/>
            <a:ext cx="9511019" cy="4687663"/>
            <a:chOff x="1340490" y="1672140"/>
            <a:chExt cx="9511019" cy="4687663"/>
          </a:xfrm>
        </p:grpSpPr>
        <p:pic>
          <p:nvPicPr>
            <p:cNvPr id="2" name="Picture 1" descr="A diagram of a user flow&#10;&#10;AI-generated content may be incorrect.">
              <a:extLst>
                <a:ext uri="{FF2B5EF4-FFF2-40B4-BE49-F238E27FC236}">
                  <a16:creationId xmlns:a16="http://schemas.microsoft.com/office/drawing/2014/main" id="{55E087F5-1CF5-5C4E-A746-1DCB549DF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0490" y="1672140"/>
              <a:ext cx="9511019" cy="4383339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59B7EBA-0A43-BF6A-13FD-6715338D2689}"/>
                </a:ext>
              </a:extLst>
            </p:cNvPr>
            <p:cNvSpPr txBox="1"/>
            <p:nvPr/>
          </p:nvSpPr>
          <p:spPr>
            <a:xfrm>
              <a:off x="4571999" y="6052026"/>
              <a:ext cx="33073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/>
                <a:t>Fig. 8.</a:t>
              </a:r>
              <a:r>
                <a:rPr lang="en-US"/>
                <a:t> Database entity relation diagram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797866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33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99">
          <a:extLst>
            <a:ext uri="{FF2B5EF4-FFF2-40B4-BE49-F238E27FC236}">
              <a16:creationId xmlns:a16="http://schemas.microsoft.com/office/drawing/2014/main" id="{6B90B999-F544-018C-4BEF-3650FAE11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092758C-6D82-A374-99B6-936C1C7319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16" t="16374" r="64100" b="2808"/>
          <a:stretch>
            <a:fillRect/>
          </a:stretch>
        </p:blipFill>
        <p:spPr>
          <a:xfrm>
            <a:off x="0" y="1125416"/>
            <a:ext cx="4369869" cy="554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6288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33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99">
          <a:extLst>
            <a:ext uri="{FF2B5EF4-FFF2-40B4-BE49-F238E27FC236}">
              <a16:creationId xmlns:a16="http://schemas.microsoft.com/office/drawing/2014/main" id="{95EA310E-846D-E527-4F74-E4BD66708D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39A1902-DCBA-1241-4130-2B97B31442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235" t="41190" r="64100" b="23350"/>
          <a:stretch>
            <a:fillRect/>
          </a:stretch>
        </p:blipFill>
        <p:spPr>
          <a:xfrm>
            <a:off x="1471890" y="2827460"/>
            <a:ext cx="2897979" cy="243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6299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24AE-BE0E-3395-BA11-83FADBD6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7.4.1 Live Auction Feature</a:t>
            </a:r>
            <a:endParaRPr lang="en-US" b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81DAF-B2B7-9BC5-4E3A-BFF712534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65452"/>
            <a:ext cx="10977282" cy="4468236"/>
          </a:xfrm>
        </p:spPr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US" sz="3200"/>
              <a:t>Messaging system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It is a core component in the live auction feature as It offers real-time bid delivery to all active bidders as soon as a new bid is received.</a:t>
            </a:r>
          </a:p>
          <a:p>
            <a:pPr lvl="1"/>
            <a:endParaRPr lang="en-US"/>
          </a:p>
          <a:p>
            <a:pPr marL="114300" indent="0">
              <a:buNone/>
            </a:pPr>
            <a:r>
              <a:rPr lang="en-US" sz="3200"/>
              <a:t>Why Redis?</a:t>
            </a:r>
          </a:p>
          <a:p>
            <a:pPr lvl="1">
              <a:buFont typeface="Arial" panose="02070309020205020404" pitchFamily="49" charset="0"/>
              <a:buChar char="•"/>
            </a:pPr>
            <a:r>
              <a:rPr lang="en-US"/>
              <a:t>In-memory datastore → ensures low latency and high throughput.</a:t>
            </a:r>
          </a:p>
          <a:p>
            <a:pPr lvl="1">
              <a:buFont typeface="Arial" panose="02070309020205020404" pitchFamily="49" charset="0"/>
              <a:buChar char="•"/>
            </a:pPr>
            <a:r>
              <a:rPr lang="en-US"/>
              <a:t>Ideal for transient messaging needs.</a:t>
            </a:r>
          </a:p>
          <a:p>
            <a:pPr lvl="1">
              <a:buFont typeface="Arial" panose="02070309020205020404" pitchFamily="49" charset="0"/>
              <a:buChar char="•"/>
            </a:pPr>
            <a:r>
              <a:rPr lang="en-US"/>
              <a:t>If a bidder is offline, they'll retrieve updates via a read request upon reconnection.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8ED24-C1D3-B4BB-C32E-F267B875BC1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0EAC122-F2D2-40B0-AF51-254CC93B6E73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FF932-9940-803B-214E-687BC7B909C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696929" y="6356350"/>
            <a:ext cx="4456471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0C345-21F2-82BF-0A9F-006C924B4B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76</a:t>
            </a:fld>
            <a:r>
              <a:rPr lang="en-US"/>
              <a:t>/138</a:t>
            </a:r>
          </a:p>
        </p:txBody>
      </p:sp>
      <p:cxnSp>
        <p:nvCxnSpPr>
          <p:cNvPr id="8" name="Google Shape;905;p92">
            <a:extLst>
              <a:ext uri="{FF2B5EF4-FFF2-40B4-BE49-F238E27FC236}">
                <a16:creationId xmlns:a16="http://schemas.microsoft.com/office/drawing/2014/main" id="{4847D6B2-97C7-AC16-436F-2B074BB82F6A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8989824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4BE76-6902-FF52-7605-3B373E9932A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0EAC122-F2D2-40B0-AF51-254CC93B6E73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85AAD-2D5A-0EA1-695A-4B642ED895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77</a:t>
            </a:fld>
            <a:r>
              <a:rPr lang="en-US"/>
              <a:t>/138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A0F7CC0-3A20-70AF-64F4-3EF19F74E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84984"/>
          </a:xfrm>
        </p:spPr>
        <p:txBody>
          <a:bodyPr/>
          <a:lstStyle/>
          <a:p>
            <a:r>
              <a:rPr lang="en-US">
                <a:solidFill>
                  <a:srgbClr val="000000"/>
                </a:solidFill>
              </a:rPr>
              <a:t>7.4.1</a:t>
            </a:r>
            <a:r>
              <a:rPr lang="en-US" sz="4400">
                <a:solidFill>
                  <a:srgbClr val="000000"/>
                </a:solidFill>
              </a:rPr>
              <a:t> </a:t>
            </a:r>
            <a:r>
              <a:rPr lang="en-US">
                <a:solidFill>
                  <a:srgbClr val="000000"/>
                </a:solidFill>
              </a:rPr>
              <a:t>Live Auction Feature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25B4EB-6D5A-37FB-EA7F-FAB706DDA1AB}"/>
              </a:ext>
            </a:extLst>
          </p:cNvPr>
          <p:cNvSpPr txBox="1"/>
          <p:nvPr/>
        </p:nvSpPr>
        <p:spPr>
          <a:xfrm>
            <a:off x="4896465" y="6027174"/>
            <a:ext cx="239200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b="1"/>
              <a:t>Fig. 9.</a:t>
            </a:r>
            <a:r>
              <a:rPr lang="en-US"/>
              <a:t> Live Auction Feature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6E45C7-CDF9-FDE3-8052-456B4B95D7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34170" y="1194453"/>
            <a:ext cx="7220654" cy="4834115"/>
          </a:xfrm>
          <a:prstGeom prst="rect">
            <a:avLst/>
          </a:prstGeom>
        </p:spPr>
      </p:pic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F20D1DD4-F735-FFFB-A379-C14F1BF2DEA1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335962810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06FCB-9433-7497-7F1F-37C633640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5817-E8B1-BC26-356A-F7FCB63127C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0EAC122-F2D2-40B0-AF51-254CC93B6E73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D09CC-FD9C-9B8A-0E32-06EA05BFB3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78</a:t>
            </a:fld>
            <a:r>
              <a:rPr lang="en-US"/>
              <a:t>/138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F3114ED-23B3-34AB-9DE8-C6F995063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84984"/>
          </a:xfrm>
        </p:spPr>
        <p:txBody>
          <a:bodyPr/>
          <a:lstStyle/>
          <a:p>
            <a:r>
              <a:rPr lang="en-US">
                <a:solidFill>
                  <a:srgbClr val="000000"/>
                </a:solidFill>
              </a:rPr>
              <a:t>7.4.1</a:t>
            </a:r>
            <a:r>
              <a:rPr lang="en-US" sz="4400">
                <a:solidFill>
                  <a:srgbClr val="000000"/>
                </a:solidFill>
              </a:rPr>
              <a:t> </a:t>
            </a:r>
            <a:r>
              <a:rPr lang="en-US">
                <a:solidFill>
                  <a:srgbClr val="000000"/>
                </a:solidFill>
              </a:rPr>
              <a:t>Live Auction Feature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4C027F-A573-84E5-7BF0-64F17C2663C2}"/>
              </a:ext>
            </a:extLst>
          </p:cNvPr>
          <p:cNvSpPr txBox="1"/>
          <p:nvPr/>
        </p:nvSpPr>
        <p:spPr>
          <a:xfrm>
            <a:off x="4896465" y="6027174"/>
            <a:ext cx="305885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b="1"/>
              <a:t>Fig. 10.</a:t>
            </a:r>
            <a:r>
              <a:rPr lang="en-US"/>
              <a:t> Unsubscribed User Journey</a:t>
            </a:r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3A634A68-0FD5-767B-8D3E-7ED41BFD5809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5313CF-177E-25EF-781D-979FFFEC52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15623" y="1218504"/>
            <a:ext cx="8190190" cy="480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94219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33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99">
          <a:extLst>
            <a:ext uri="{FF2B5EF4-FFF2-40B4-BE49-F238E27FC236}">
              <a16:creationId xmlns:a16="http://schemas.microsoft.com/office/drawing/2014/main" id="{FEF4B073-8884-1958-0B33-A3E67B6D8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2CAC5A7-B6AD-352A-3C96-2C49EA7897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16" t="41190" r="77966" b="23164"/>
          <a:stretch>
            <a:fillRect/>
          </a:stretch>
        </p:blipFill>
        <p:spPr>
          <a:xfrm>
            <a:off x="171450" y="2827461"/>
            <a:ext cx="2500313" cy="244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62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Why build a blockchain-based auction system?</a:t>
            </a:r>
            <a:endParaRPr lang="en-US" b="1" baseline="30000">
              <a:solidFill>
                <a:srgbClr val="000000"/>
              </a:solidFill>
            </a:endParaRPr>
          </a:p>
        </p:txBody>
      </p:sp>
      <p:sp>
        <p:nvSpPr>
          <p:cNvPr id="161" name="Google Shape;16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1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●"/>
            </a:pPr>
            <a:r>
              <a:rPr lang="en-US" sz="3000"/>
              <a:t>Auction systems have evolved from in-person settings to online platforms and now to blockchain-based environments, each step addressing issues of the previous</a:t>
            </a:r>
            <a:r>
              <a:rPr lang="en-US"/>
              <a:t>.</a:t>
            </a:r>
            <a:r>
              <a:rPr lang="en-US" baseline="30000"/>
              <a:t>[1]</a:t>
            </a:r>
          </a:p>
          <a:p>
            <a:pPr marL="457200" lvl="1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●"/>
            </a:pPr>
            <a:endParaRPr lang="en-US"/>
          </a:p>
          <a:p>
            <a:pPr marL="457200" lvl="1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●"/>
            </a:pPr>
            <a:r>
              <a:rPr lang="en-US"/>
              <a:t>Traditional auctions faced limitations in transparency, and high costs.</a:t>
            </a:r>
            <a:r>
              <a:rPr lang="en-US" baseline="30000"/>
              <a:t>[2]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5C0A45-3216-C043-C14C-87E7E7B2007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599" y="6356350"/>
            <a:ext cx="4476136" cy="365125"/>
          </a:xfrm>
        </p:spPr>
        <p:txBody>
          <a:bodyPr/>
          <a:lstStyle/>
          <a:p>
            <a:r>
              <a:rPr lang="en-US"/>
              <a:t>Why build a blockchain-based auction system?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A4AE3-4A40-9B50-BA45-CB5D0998BA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r>
              <a:rPr lang="en-US"/>
              <a:t>/138</a:t>
            </a:r>
          </a:p>
        </p:txBody>
      </p:sp>
      <p:cxnSp>
        <p:nvCxnSpPr>
          <p:cNvPr id="165" name="Google Shape;165;p20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8DF52-36A2-F1A8-96C1-0361A8DF161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96C9849-8679-4412-B756-CDE404EC73A4}" type="datetime1">
              <a:rPr lang="en-US" smtClean="0"/>
              <a:t>7/17/2025</a:t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274033-804D-9C31-F9C3-7259C6C2A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4B5EA-834E-0958-2F24-6805D907B51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0EAC122-F2D2-40B0-AF51-254CC93B6E73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701AE-4572-1E68-6B15-872CBB71E6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80</a:t>
            </a:fld>
            <a:r>
              <a:rPr lang="en-US"/>
              <a:t>/138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8980814-D883-ACF7-FD7A-CDD5C41B3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84984"/>
          </a:xfrm>
        </p:spPr>
        <p:txBody>
          <a:bodyPr/>
          <a:lstStyle/>
          <a:p>
            <a:r>
              <a:rPr lang="en-US">
                <a:solidFill>
                  <a:srgbClr val="000000"/>
                </a:solidFill>
              </a:rPr>
              <a:t>7.4.2 Notifications</a:t>
            </a:r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B8DE95F-3EC1-8FED-F750-3FEA4B1B5B12}"/>
              </a:ext>
            </a:extLst>
          </p:cNvPr>
          <p:cNvGrpSpPr/>
          <p:nvPr/>
        </p:nvGrpSpPr>
        <p:grpSpPr>
          <a:xfrm>
            <a:off x="838200" y="1450110"/>
            <a:ext cx="10861686" cy="4902860"/>
            <a:chOff x="795610" y="1205949"/>
            <a:chExt cx="10861686" cy="490286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EE377A5-C0FA-D700-E741-B476EE8C0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795610" y="1205949"/>
              <a:ext cx="10861686" cy="4595084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F8E7175-F660-E32E-C21A-691B3B8A4F82}"/>
                </a:ext>
              </a:extLst>
            </p:cNvPr>
            <p:cNvSpPr txBox="1"/>
            <p:nvPr/>
          </p:nvSpPr>
          <p:spPr>
            <a:xfrm>
              <a:off x="4699819" y="5801032"/>
              <a:ext cx="3757760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11.</a:t>
              </a:r>
              <a:r>
                <a:rPr lang="en-US"/>
                <a:t> End-of-Auction Notification Workflow</a:t>
              </a:r>
            </a:p>
          </p:txBody>
        </p:sp>
      </p:grp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F8FBA9DF-7B95-8E3E-0647-76A9C87DD288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284892145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33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99">
          <a:extLst>
            <a:ext uri="{FF2B5EF4-FFF2-40B4-BE49-F238E27FC236}">
              <a16:creationId xmlns:a16="http://schemas.microsoft.com/office/drawing/2014/main" id="{4261549C-3B2B-4A9E-7743-0F00615FF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82DFF31-17E2-1162-5DA1-B9FD8B47FD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1065" t="15125" r="223" b="2001"/>
          <a:stretch>
            <a:fillRect/>
          </a:stretch>
        </p:blipFill>
        <p:spPr>
          <a:xfrm>
            <a:off x="5002306" y="1039906"/>
            <a:ext cx="7189694" cy="568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0493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C979A41E-1CD3-15B4-54B5-7CD013085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3284048B-E02A-923E-AE21-215C5E2637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7.5.1 HLF: Enterprise Blockchain Architecture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5A7F61-9429-C44B-C4AE-D8D532252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82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8CF66B37-7DC5-F4DE-035D-93D33B80D6D1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3FCC2-F585-0F33-BBD8-8F79BC6BC2E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BE5B296E-CC47-93F3-4C5E-4748CDE5944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A9E94A6-2177-8B22-D55A-A1194DE3545E}"/>
              </a:ext>
            </a:extLst>
          </p:cNvPr>
          <p:cNvGrpSpPr/>
          <p:nvPr/>
        </p:nvGrpSpPr>
        <p:grpSpPr>
          <a:xfrm>
            <a:off x="-30480" y="1647667"/>
            <a:ext cx="12192000" cy="4674148"/>
            <a:chOff x="-30480" y="1647667"/>
            <a:chExt cx="12192000" cy="4674148"/>
          </a:xfrm>
        </p:grpSpPr>
        <p:pic>
          <p:nvPicPr>
            <p:cNvPr id="9" name="Picture 8" descr="A close-up of a sign&#10;&#10;AI-generated content may be incorrect.">
              <a:extLst>
                <a:ext uri="{FF2B5EF4-FFF2-40B4-BE49-F238E27FC236}">
                  <a16:creationId xmlns:a16="http://schemas.microsoft.com/office/drawing/2014/main" id="{DE09F0C7-2108-8739-B5EB-868EEB7B0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30480" y="1647667"/>
              <a:ext cx="12192000" cy="4503805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A8CEFE6-6FF6-518B-979D-B8B484C9B265}"/>
                </a:ext>
              </a:extLst>
            </p:cNvPr>
            <p:cNvSpPr txBox="1"/>
            <p:nvPr/>
          </p:nvSpPr>
          <p:spPr>
            <a:xfrm>
              <a:off x="4345858" y="6014038"/>
              <a:ext cx="3894015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12.</a:t>
              </a:r>
              <a:r>
                <a:rPr lang="en-US"/>
                <a:t> HLF enterprise blockchain architecture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223070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54CD0242-9545-87A3-4AEF-9422E6CB0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FF6D7803-8AAE-42D7-6A4C-6FAD541B2D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7.5.1 HLF: Enterprise Blockchain Architecture</a:t>
            </a:r>
            <a:endParaRPr lang="en-US" sz="4000"/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DC88FC90-8A23-ADCE-6708-C0E87B149F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17871"/>
            <a:ext cx="10610088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Why use a permissioned network like HLF?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All nodes are known and identified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Organizations must be invited to join</a:t>
            </a:r>
          </a:p>
          <a:p>
            <a:pPr marL="965200" lvl="1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/>
              <a:t>Certificate Authorities (CAs) mange IDs</a:t>
            </a:r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8BD8EC-4716-C989-1AA1-446EC1F6E9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83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AB38876C-9297-A0EA-96EC-4EC620395E59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AEC56-C031-0786-E4ED-C6967226074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BC06851C-AF80-94B7-462D-2734907AF456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20541651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5981A1D4-028B-ADF8-C2F7-AE6A24A42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BC26E982-CD4A-6D46-1DDC-416BBE196E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7.5.2 HLF: Transaction Lifecycle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492CC6-31B1-504E-DCAC-91A5D1F4E8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84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A1D1FABB-9B85-06A0-24AA-9C8FB2D7A15E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135C1-0AF3-F27F-8FFD-7AE9280961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36805691-4344-3647-AE5B-672879E8C9A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BFB9C4-749E-65D3-3524-6E909EEC8BF4}"/>
              </a:ext>
            </a:extLst>
          </p:cNvPr>
          <p:cNvGrpSpPr/>
          <p:nvPr/>
        </p:nvGrpSpPr>
        <p:grpSpPr>
          <a:xfrm>
            <a:off x="122814" y="1494494"/>
            <a:ext cx="11738985" cy="4837855"/>
            <a:chOff x="206813" y="1477324"/>
            <a:chExt cx="11738985" cy="5009286"/>
          </a:xfrm>
        </p:grpSpPr>
        <p:pic>
          <p:nvPicPr>
            <p:cNvPr id="3" name="Picture 2" descr="A blue board with white squares and brown objects&#10;&#10;AI-generated content may be incorrect.">
              <a:extLst>
                <a:ext uri="{FF2B5EF4-FFF2-40B4-BE49-F238E27FC236}">
                  <a16:creationId xmlns:a16="http://schemas.microsoft.com/office/drawing/2014/main" id="{C68D6000-09F7-CDB5-DF3E-F0B1D2E50E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3716"/>
            <a:stretch/>
          </p:blipFill>
          <p:spPr>
            <a:xfrm>
              <a:off x="206813" y="1477324"/>
              <a:ext cx="11738985" cy="4902495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0DF5736-1137-0F0B-7F67-4A7046E2CBDD}"/>
                </a:ext>
              </a:extLst>
            </p:cNvPr>
            <p:cNvSpPr txBox="1"/>
            <p:nvPr/>
          </p:nvSpPr>
          <p:spPr>
            <a:xfrm>
              <a:off x="4503175" y="6167927"/>
              <a:ext cx="2800767" cy="318683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13.</a:t>
              </a:r>
              <a:r>
                <a:rPr lang="en-US"/>
                <a:t> HLF transaction lifecycle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4832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9C422EB7-2C42-2F2B-A3C2-BEA5A79F5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195AEF69-4734-0B81-03F2-57EF8A815D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7.5.2 HLF: Transaction Lifecycle</a:t>
            </a:r>
            <a:endParaRPr lang="en-US" sz="4000"/>
          </a:p>
        </p:txBody>
      </p:sp>
      <p:sp>
        <p:nvSpPr>
          <p:cNvPr id="901" name="Google Shape;901;p92">
            <a:extLst>
              <a:ext uri="{FF2B5EF4-FFF2-40B4-BE49-F238E27FC236}">
                <a16:creationId xmlns:a16="http://schemas.microsoft.com/office/drawing/2014/main" id="{A6FE4613-2476-F89F-FDF7-694EBE4908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717871"/>
            <a:ext cx="10610088" cy="446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HLF uses Multi-Version Concurrency Control (MVCC)</a:t>
            </a:r>
          </a:p>
          <a:p>
            <a:pPr marL="508000" indent="-4572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/>
              <a:t>An optimistic lock-free approach to concurrency control</a:t>
            </a:r>
            <a:endParaRPr lang="en-GB"/>
          </a:p>
          <a:p>
            <a:pPr marL="5080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None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</a:rPr>
              <a:t>No blocking between </a:t>
            </a:r>
            <a:r>
              <a:rPr lang="en-US" err="1">
                <a:solidFill>
                  <a:srgbClr val="000000"/>
                </a:solidFill>
              </a:rPr>
              <a:t>Txs</a:t>
            </a:r>
            <a:r>
              <a:rPr lang="en-US">
                <a:solidFill>
                  <a:srgbClr val="000000"/>
                </a:solidFill>
              </a:rPr>
              <a:t>.</a:t>
            </a: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</a:rPr>
              <a:t>Parallel Execution.</a:t>
            </a: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</a:rPr>
              <a:t>Eliminate deadlocks and reduces</a:t>
            </a:r>
            <a:br>
              <a:rPr lang="en-US">
                <a:solidFill>
                  <a:srgbClr val="000000"/>
                </a:solidFill>
              </a:rPr>
            </a:br>
            <a:r>
              <a:rPr lang="en-US">
                <a:solidFill>
                  <a:srgbClr val="000000"/>
                </a:solidFill>
              </a:rPr>
              <a:t>wait time.</a:t>
            </a: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  <a:p>
            <a:pPr marL="565150" indent="-51435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2800"/>
              <a:buFont typeface="Arial" panose="020B0604020202020204" pitchFamily="34" charset="0"/>
              <a:buChar char="•"/>
            </a:pPr>
            <a:endParaRPr lang="en-US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E5610-1688-2DC9-49C5-4F300D1B47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85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7A11F978-3A46-5076-14C8-B9021EFB766F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5D526-EA9A-1A65-27C8-36E20639C46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09F25630-2642-D82E-EF5A-AADBABF9076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F9FA3F0-6DDB-4AD9-8FCA-A985587A906C}"/>
              </a:ext>
            </a:extLst>
          </p:cNvPr>
          <p:cNvGrpSpPr/>
          <p:nvPr/>
        </p:nvGrpSpPr>
        <p:grpSpPr>
          <a:xfrm>
            <a:off x="7299633" y="2962051"/>
            <a:ext cx="4351594" cy="3457945"/>
            <a:chOff x="7299633" y="2962051"/>
            <a:chExt cx="4351594" cy="3457945"/>
          </a:xfrm>
        </p:grpSpPr>
        <p:pic>
          <p:nvPicPr>
            <p:cNvPr id="6" name="Picture 5" descr="A diagram of a process&#10;&#10;AI-generated content may be incorrect.">
              <a:extLst>
                <a:ext uri="{FF2B5EF4-FFF2-40B4-BE49-F238E27FC236}">
                  <a16:creationId xmlns:a16="http://schemas.microsoft.com/office/drawing/2014/main" id="{5947CE14-65FA-F644-4550-00CA81C8E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915" t="5603" r="1862" b="5783"/>
            <a:stretch/>
          </p:blipFill>
          <p:spPr>
            <a:xfrm>
              <a:off x="7299633" y="2962051"/>
              <a:ext cx="4351594" cy="3156438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4538504-2CD4-CDAE-5750-DE4DC23D683E}"/>
                </a:ext>
              </a:extLst>
            </p:cNvPr>
            <p:cNvSpPr txBox="1"/>
            <p:nvPr/>
          </p:nvSpPr>
          <p:spPr>
            <a:xfrm>
              <a:off x="8032954" y="6112219"/>
              <a:ext cx="3199915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14.</a:t>
              </a:r>
              <a:r>
                <a:rPr lang="en-US"/>
                <a:t> HLF Read-Write conflict issue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576069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9FB25E2D-6309-9849-72D8-41E5A572A8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7386C148-97C6-C8E6-6B20-1D54C4B0BE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7.5.3 Bidding Protocol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165FAE-EBEA-4A81-BC8E-3F6FBA46A0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86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BE62FD95-22F0-AE40-B611-D0ED472884FD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C7B08-7DAE-B872-9839-698973D907E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B03C68B2-4854-F2CA-1BEE-624EA9626AEE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147D05-4788-84F9-C21F-F46B61EE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1708726"/>
            <a:ext cx="4028769" cy="4298783"/>
          </a:xfrm>
        </p:spPr>
        <p:txBody>
          <a:bodyPr/>
          <a:lstStyle/>
          <a:p>
            <a:r>
              <a:rPr lang="en-US"/>
              <a:t>Why is time critical in Open-outcry auctions?</a:t>
            </a:r>
          </a:p>
          <a:p>
            <a:pPr lvl="1"/>
            <a:r>
              <a:rPr lang="en-US"/>
              <a:t>Who wins in this scenario?</a:t>
            </a:r>
          </a:p>
          <a:p>
            <a:r>
              <a:rPr lang="en-US"/>
              <a:t>Break ties using timestamps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9E73A97-F2CE-2E7C-56D9-1559E27F4B16}"/>
              </a:ext>
            </a:extLst>
          </p:cNvPr>
          <p:cNvGrpSpPr/>
          <p:nvPr/>
        </p:nvGrpSpPr>
        <p:grpSpPr>
          <a:xfrm>
            <a:off x="4866968" y="1708727"/>
            <a:ext cx="7202680" cy="4383845"/>
            <a:chOff x="4866968" y="1708727"/>
            <a:chExt cx="7202680" cy="4383845"/>
          </a:xfrm>
        </p:grpSpPr>
        <p:pic>
          <p:nvPicPr>
            <p:cNvPr id="10" name="Picture 9" descr="A graph with blue dots and red line&#10;&#10;AI-generated content may be incorrect.">
              <a:extLst>
                <a:ext uri="{FF2B5EF4-FFF2-40B4-BE49-F238E27FC236}">
                  <a16:creationId xmlns:a16="http://schemas.microsoft.com/office/drawing/2014/main" id="{A3ED6034-DFC6-A624-529F-CBAC1990C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9649" t="15163" r="18081" b="20881"/>
            <a:stretch/>
          </p:blipFill>
          <p:spPr>
            <a:xfrm>
              <a:off x="4866968" y="1708727"/>
              <a:ext cx="7202680" cy="4161131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F9F7DA8-CA14-79BC-94E4-F4A70EF71FCF}"/>
                </a:ext>
              </a:extLst>
            </p:cNvPr>
            <p:cNvSpPr txBox="1"/>
            <p:nvPr/>
          </p:nvSpPr>
          <p:spPr>
            <a:xfrm>
              <a:off x="6643555" y="5784795"/>
              <a:ext cx="4012637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15.</a:t>
              </a:r>
              <a:r>
                <a:rPr lang="en-US"/>
                <a:t> Ties issue of open-outcry auction 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015528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BF4A59D9-7A1D-7E41-52CE-5A62C47BC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47DBBCED-3DE3-DBA8-4060-A7506005C6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7.5.3 Bidding Protocol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445E3-F8FD-D57C-625F-92BF12D7DE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87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C86D4C61-9734-9E16-D12F-E8BB37DF396D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7795F-34D6-C22D-5340-A5F24D4D6B9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5C731D47-4525-35CB-470F-469F6A3AF1A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6EF9CA9-73D5-ED20-4097-7E09B4DAFB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F2D3851-03D1-D37D-FE87-2EDC8208BC2D}"/>
              </a:ext>
            </a:extLst>
          </p:cNvPr>
          <p:cNvGrpSpPr/>
          <p:nvPr/>
        </p:nvGrpSpPr>
        <p:grpSpPr>
          <a:xfrm>
            <a:off x="187909" y="1477324"/>
            <a:ext cx="11915966" cy="5017852"/>
            <a:chOff x="187909" y="1477324"/>
            <a:chExt cx="11915966" cy="5017852"/>
          </a:xfrm>
        </p:grpSpPr>
        <p:pic>
          <p:nvPicPr>
            <p:cNvPr id="11" name="Picture 10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D8774104-B43D-042C-A0BF-6938CD80E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7909" y="1477324"/>
              <a:ext cx="11915966" cy="4699636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4BDC67E-C222-D093-57C7-E31DF8D8CAAB}"/>
                </a:ext>
              </a:extLst>
            </p:cNvPr>
            <p:cNvSpPr txBox="1"/>
            <p:nvPr/>
          </p:nvSpPr>
          <p:spPr>
            <a:xfrm>
              <a:off x="5038629" y="6187399"/>
              <a:ext cx="2114681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16.</a:t>
              </a:r>
              <a:r>
                <a:rPr lang="en-US"/>
                <a:t> Bidding protocol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858927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41E5A-122F-EDFB-E009-0CAC5BA37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>
                <a:solidFill>
                  <a:srgbClr val="000000"/>
                </a:solidFill>
              </a:rPr>
              <a:t>7.5.4 Auction state lifecycle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7227B-834B-25DF-B6AD-1064B7CA0D9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0EAC122-F2D2-40B0-AF51-254CC93B6E73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AF8E8-4CAC-57E7-D77B-BA4F1064838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26426" y="6356350"/>
            <a:ext cx="4426974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31429-40FB-D81C-A4A8-22100DBF2C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88</a:t>
            </a:fld>
            <a:r>
              <a:rPr lang="en-US"/>
              <a:t>/138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1BEA046-4C0F-074B-D4BF-418227F27237}"/>
              </a:ext>
            </a:extLst>
          </p:cNvPr>
          <p:cNvGrpSpPr/>
          <p:nvPr/>
        </p:nvGrpSpPr>
        <p:grpSpPr>
          <a:xfrm>
            <a:off x="0" y="1910041"/>
            <a:ext cx="12192000" cy="4140266"/>
            <a:chOff x="0" y="1910041"/>
            <a:chExt cx="12192000" cy="4140266"/>
          </a:xfrm>
        </p:grpSpPr>
        <p:pic>
          <p:nvPicPr>
            <p:cNvPr id="10" name="Picture 9" descr="A diagram of a auction&#10;&#10;AI-generated content may be incorrect.">
              <a:extLst>
                <a:ext uri="{FF2B5EF4-FFF2-40B4-BE49-F238E27FC236}">
                  <a16:creationId xmlns:a16="http://schemas.microsoft.com/office/drawing/2014/main" id="{92EC85EC-D339-6CEF-A8EB-34CEF0D98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10041"/>
              <a:ext cx="12192000" cy="3986378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66DE249-D7C8-D6A8-F61F-6A6BB3753D25}"/>
                </a:ext>
              </a:extLst>
            </p:cNvPr>
            <p:cNvSpPr txBox="1"/>
            <p:nvPr/>
          </p:nvSpPr>
          <p:spPr>
            <a:xfrm>
              <a:off x="4809400" y="5742530"/>
              <a:ext cx="2573140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17. </a:t>
              </a:r>
              <a:r>
                <a:rPr lang="en-US"/>
                <a:t>Auction state lifecycle</a:t>
              </a:r>
            </a:p>
          </p:txBody>
        </p:sp>
      </p:grpSp>
      <p:cxnSp>
        <p:nvCxnSpPr>
          <p:cNvPr id="9" name="Google Shape;905;p92">
            <a:extLst>
              <a:ext uri="{FF2B5EF4-FFF2-40B4-BE49-F238E27FC236}">
                <a16:creationId xmlns:a16="http://schemas.microsoft.com/office/drawing/2014/main" id="{258C7161-279A-68FD-B9F7-9DB2ADC6B489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56157724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AEFC8282-0E9A-FAFC-6FA5-C0AFF2F15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D22B5386-FB47-F552-AFCE-AEF18B31CB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7.6 Platform and Tools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BFF761-BC24-616B-45AE-C7CD22090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89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FF3F46C2-BF1A-51C9-5C2B-2AA751EC4F65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FAB6E-83F9-04A0-7931-F8F90FFBA7E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9CA10-71E8-FB27-519B-5FF100F6CD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Backend Technologies:</a:t>
            </a:r>
          </a:p>
          <a:p>
            <a:pPr marL="1085850" lvl="1" indent="-514350">
              <a:buAutoNum type="arabicPeriod"/>
            </a:pPr>
            <a:r>
              <a:rPr lang="en-US" err="1"/>
              <a:t>NestJS</a:t>
            </a:r>
            <a:r>
              <a:rPr lang="en-US"/>
              <a:t> Framework.</a:t>
            </a:r>
          </a:p>
          <a:p>
            <a:pPr marL="1657350" lvl="2" indent="-457200"/>
            <a:r>
              <a:rPr lang="en-US" sz="2800"/>
              <a:t>Modular architecture, TypeScript support, extensive ecosystem</a:t>
            </a:r>
          </a:p>
          <a:p>
            <a:pPr marL="1085850" lvl="1" indent="-514350">
              <a:buAutoNum type="arabicPeriod"/>
            </a:pPr>
            <a:r>
              <a:rPr lang="en-US"/>
              <a:t>NodeJS Runtime.</a:t>
            </a:r>
          </a:p>
          <a:p>
            <a:pPr marL="1543050" lvl="2"/>
            <a:r>
              <a:rPr lang="en-US" sz="2800"/>
              <a:t>High performance, extensive package ecosystem for blockchain.</a:t>
            </a:r>
          </a:p>
          <a:p>
            <a:pPr marL="1085850" lvl="1" indent="-514350">
              <a:buAutoNum type="arabicPeriod"/>
            </a:pPr>
            <a:r>
              <a:rPr lang="en-US"/>
              <a:t>TypeScript.</a:t>
            </a:r>
          </a:p>
          <a:p>
            <a:pPr marL="1543050" lvl="2" indent="-457200"/>
            <a:r>
              <a:rPr lang="en-US" sz="2800"/>
              <a:t>Type-safe JavaScript development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3040BDC8-BB2D-7350-5048-042A449B55C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2756971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Why build a blockchain-based auction system? (Cont’d)</a:t>
            </a:r>
            <a:endParaRPr lang="en-US" b="1" baseline="30000">
              <a:solidFill>
                <a:srgbClr val="000000"/>
              </a:solidFill>
            </a:endParaRPr>
          </a:p>
        </p:txBody>
      </p:sp>
      <p:sp>
        <p:nvSpPr>
          <p:cNvPr id="161" name="Google Shape;16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08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●"/>
            </a:pPr>
            <a:r>
              <a:rPr lang="en-US"/>
              <a:t>Online auctions expanded access and reduced costs but still relied on central authorities.</a:t>
            </a:r>
            <a:r>
              <a:rPr lang="en-US" baseline="30000"/>
              <a:t>[2]</a:t>
            </a:r>
          </a:p>
          <a:p>
            <a:pPr marL="508000" indent="-457200">
              <a:lnSpc>
                <a:spcPct val="100000"/>
              </a:lnSpc>
              <a:spcBef>
                <a:spcPts val="0"/>
              </a:spcBef>
              <a:buSzPts val="2800"/>
              <a:buFont typeface="Arial" panose="020B0604020202020204" pitchFamily="34" charset="0"/>
              <a:buChar char="●"/>
            </a:pPr>
            <a:endParaRPr lang="en-US"/>
          </a:p>
          <a:p>
            <a:pPr marL="508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●"/>
            </a:pPr>
            <a:r>
              <a:rPr lang="en-US"/>
              <a:t>The decentralized nature of blockchain can provide a trustworthy, secure, and cost-effective mechanism to manage the auction process.</a:t>
            </a:r>
            <a:r>
              <a:rPr lang="en-US" baseline="30000"/>
              <a:t>[1]</a:t>
            </a:r>
            <a:endParaRPr lang="en-US" baseline="30000">
              <a:hlinkClick r:id="" action="ppaction://noaction"/>
            </a:endParaRPr>
          </a:p>
          <a:p>
            <a:pPr marL="508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●"/>
            </a:pPr>
            <a:endParaRPr lang="en-US" baseline="300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78CF3-6B2D-DE9C-9CA2-6AFA1050891C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436806" cy="365125"/>
          </a:xfrm>
        </p:spPr>
        <p:txBody>
          <a:bodyPr/>
          <a:lstStyle/>
          <a:p>
            <a:r>
              <a:rPr lang="en-US"/>
              <a:t>Why build a blockchain-based auction system?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F414-12A3-E807-963E-FC20127CA5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r>
              <a:rPr lang="en-US"/>
              <a:t>/138</a:t>
            </a:r>
          </a:p>
        </p:txBody>
      </p:sp>
      <p:cxnSp>
        <p:nvCxnSpPr>
          <p:cNvPr id="165" name="Google Shape;165;p20"/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FE54E9-226D-D297-1F58-943994BC4BE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1EA0257-DA0F-45F1-A918-1D1BEA2F079C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2845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D50B9694-937D-9B0A-98A9-44050E4E0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62B1E580-C13A-8728-AB46-30CCA2B12D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7.6 Platform and Tools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B2286F-5B93-D354-6F3F-23C4DA1FAB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90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2E8A5AF3-3FCB-B69F-1D2C-2AEDEF4B547E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A7AF6-9204-0939-7BF3-2DE35DD56D7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6959B9-487C-CD64-2709-F473A59D06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Blockchain Technologies:</a:t>
            </a:r>
          </a:p>
          <a:p>
            <a:pPr marL="1085850" lvl="1" indent="-514350">
              <a:buAutoNum type="arabicPeriod"/>
            </a:pPr>
            <a:r>
              <a:rPr lang="en-US"/>
              <a:t>Hyperledger Fabric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Purpose: Enterprise blockchain framework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Components: Peers, </a:t>
            </a:r>
            <a:r>
              <a:rPr lang="en-US" sz="2800" err="1"/>
              <a:t>orderers</a:t>
            </a:r>
            <a:r>
              <a:rPr lang="en-US" sz="2800"/>
              <a:t>, CAS and </a:t>
            </a:r>
            <a:r>
              <a:rPr lang="en-US" sz="2800" err="1"/>
              <a:t>chaincode</a:t>
            </a:r>
            <a:endParaRPr lang="en-US" sz="2800"/>
          </a:p>
          <a:p>
            <a:pPr lvl="1">
              <a:buAutoNum type="arabicPeriod"/>
            </a:pPr>
            <a:r>
              <a:rPr lang="en-US"/>
              <a:t>Fabric SDK For Node.js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Package: fabric-network, fabric-ca-client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Purpose: Blockchain interaction from Node.js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Benefits: High-level APIs, connection management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6F55B1FC-404B-E5AB-62AF-040EBDF86A28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423001334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C45C2CAD-FF6F-B6B4-5E1A-ECD812882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46CE4002-2D86-A33E-6D9C-98DB3BC97E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7.6 Platform and Tools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A06DF4-2B36-E0E8-67A5-71EFD1EE4C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91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A412CF4A-47CD-339C-7137-489884F8CFF8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389C3-B149-AC19-E44E-460FBF88E7E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00952-A1E2-6F9D-7FF0-1168F958A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Database Technologies:</a:t>
            </a:r>
          </a:p>
          <a:p>
            <a:pPr marL="1085850" lvl="1" indent="-514350">
              <a:buAutoNum type="arabicPeriod"/>
            </a:pPr>
            <a:r>
              <a:rPr lang="en-US"/>
              <a:t>PostgreSQL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Purpose: Primary relational database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Benefits: Acid compliance, performance, extensibility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2800"/>
              <a:t>Mainly for search queries for the available auctions.</a:t>
            </a:r>
          </a:p>
          <a:p>
            <a:pPr lvl="1">
              <a:buAutoNum type="arabicPeriod"/>
            </a:pPr>
            <a:r>
              <a:rPr lang="en-US"/>
              <a:t>TypeOrm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Purpose: Object-Relational Mapping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Benefits: Type-safe database operations, migrations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58A952E2-4F59-78E8-9AD0-C1D7533197A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175744400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DD69E1EB-3C93-B7C7-AA0E-C407706DE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7A88E544-25BF-15BC-06E4-A197494444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7.6 Platform and Tools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9978D0-3F69-A99E-E090-6FE60753A0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92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1114E32F-7745-AEDC-FE3E-8DDC0AAD66EB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2FFD1-6988-166B-7099-226271B42FB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05FFB-5796-8BD3-411D-60711B40EF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Real-time &amp; Caching Technologies(live auction):</a:t>
            </a:r>
          </a:p>
          <a:p>
            <a:pPr marL="971550" lvl="1" indent="-514350">
              <a:buAutoNum type="arabicPeriod"/>
            </a:pPr>
            <a:r>
              <a:rPr lang="en-US"/>
              <a:t>Redis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Purpose: Pub/Sub messaging, caching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Benefits: High Performance, scalability</a:t>
            </a:r>
          </a:p>
          <a:p>
            <a:pPr marL="914400" lvl="1" indent="-457200">
              <a:buAutoNum type="arabicPeriod"/>
            </a:pPr>
            <a:r>
              <a:rPr lang="en-US"/>
              <a:t>Socket.IO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Purpose: Real-time WebSocket communication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/>
              <a:t>Benefits: Cross-platform, fallback mechanisms</a:t>
            </a:r>
          </a:p>
          <a:p>
            <a:pPr marL="571500" lvl="1" indent="0">
              <a:buNone/>
            </a:pPr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027A7848-C0C2-CA09-D1D8-8CD31409ACEE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14653960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EEAB0C56-903F-9896-1100-1C6414CD5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AC925A6F-C568-5369-2453-355F05CE0A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7.6 Platform and Tools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2A2BBC-5969-D719-EB79-F28F34D5CC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93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8336EA0A-0B11-C680-3E3D-E95E83E7AAA8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C3103-AD16-BA32-A341-A999A90AAB2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71DB47-6014-06C6-09EB-979325720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Development Tools:</a:t>
            </a:r>
          </a:p>
          <a:p>
            <a:pPr marL="1085850" lvl="1" indent="-514350">
              <a:buAutoNum type="arabicPeriod"/>
            </a:pPr>
            <a:r>
              <a:rPr lang="en-US"/>
              <a:t>Docker &amp; Docker Compose.</a:t>
            </a:r>
          </a:p>
          <a:p>
            <a:pPr lvl="2" indent="-457200">
              <a:buFont typeface="Arial" panose="020B0604020202020204" pitchFamily="34" charset="0"/>
              <a:buChar char="•"/>
            </a:pPr>
            <a:r>
              <a:rPr lang="en-US" sz="2800"/>
              <a:t>Purpose: </a:t>
            </a:r>
            <a:r>
              <a:rPr lang="en-US" sz="2800">
                <a:solidFill>
                  <a:srgbClr val="1F2328"/>
                </a:solidFill>
              </a:rPr>
              <a:t>Containerization and orchestration.</a:t>
            </a:r>
            <a:endParaRPr lang="en-US" sz="2800">
              <a:solidFill>
                <a:srgbClr val="000000"/>
              </a:solidFill>
            </a:endParaRPr>
          </a:p>
          <a:p>
            <a:pPr lvl="2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F2328"/>
                </a:solidFill>
              </a:rPr>
              <a:t>Benefits: Consistent environments, easy deployment</a:t>
            </a:r>
          </a:p>
          <a:p>
            <a:pPr lvl="1">
              <a:buAutoNum type="arabicPeriod"/>
            </a:pPr>
            <a:r>
              <a:rPr lang="en-US">
                <a:solidFill>
                  <a:srgbClr val="000000"/>
                </a:solidFill>
              </a:rPr>
              <a:t>Jira</a:t>
            </a:r>
            <a:r>
              <a:rPr lang="en-US"/>
              <a:t>.</a:t>
            </a:r>
          </a:p>
          <a:p>
            <a:pPr lvl="2" indent="-457200"/>
            <a:r>
              <a:rPr lang="en-US" sz="2800">
                <a:solidFill>
                  <a:srgbClr val="1F2328"/>
                </a:solidFill>
              </a:rPr>
              <a:t>Purpose: Project Tracking.</a:t>
            </a:r>
          </a:p>
          <a:p>
            <a:pPr lvl="2" indent="-457200"/>
            <a:r>
              <a:rPr lang="en-US" sz="2800">
                <a:solidFill>
                  <a:srgbClr val="1F2328"/>
                </a:solidFill>
              </a:rPr>
              <a:t>Benefits: Easy to use and monitor team performance.</a:t>
            </a:r>
          </a:p>
          <a:p>
            <a:pPr marL="114300" indent="0">
              <a:buNone/>
            </a:pPr>
            <a:br>
              <a:rPr lang="en-US"/>
            </a:br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75C46F4B-74DF-0827-EB4C-9C6E39F08A86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793671" y="6356350"/>
            <a:ext cx="4704443" cy="365125"/>
          </a:xfrm>
        </p:spPr>
        <p:txBody>
          <a:bodyPr/>
          <a:lstStyle/>
          <a:p>
            <a:r>
              <a:rPr lang="en-US"/>
              <a:t>Development Process, Environment and Tools</a:t>
            </a:r>
          </a:p>
        </p:txBody>
      </p:sp>
    </p:spTree>
    <p:extLst>
      <p:ext uri="{BB962C8B-B14F-4D97-AF65-F5344CB8AC3E}">
        <p14:creationId xmlns:p14="http://schemas.microsoft.com/office/powerpoint/2010/main" val="232481932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>
          <a:extLst>
            <a:ext uri="{FF2B5EF4-FFF2-40B4-BE49-F238E27FC236}">
              <a16:creationId xmlns:a16="http://schemas.microsoft.com/office/drawing/2014/main" id="{7504DAA1-6010-C4BB-C29F-E9B79E68A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89">
            <a:extLst>
              <a:ext uri="{FF2B5EF4-FFF2-40B4-BE49-F238E27FC236}">
                <a16:creationId xmlns:a16="http://schemas.microsoft.com/office/drawing/2014/main" id="{860AE55B-3A94-A6AA-FF7A-3CCE4FC4B7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871" name="Google Shape;871;p89">
            <a:extLst>
              <a:ext uri="{FF2B5EF4-FFF2-40B4-BE49-F238E27FC236}">
                <a16:creationId xmlns:a16="http://schemas.microsoft.com/office/drawing/2014/main" id="{87C60D5A-E945-5B1A-DA3E-8A623F6782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sz="3200">
                <a:solidFill>
                  <a:schemeClr val="lt2"/>
                </a:solidFill>
              </a:rPr>
              <a:t>at is a blockchain-based auction system?</a:t>
            </a: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Why build a blockchain-based auction system?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lang="en-US" sz="3200">
              <a:solidFill>
                <a:schemeClr val="lt2"/>
              </a:solidFill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Need to extend related work</a:t>
            </a:r>
            <a:endParaRPr lang="en-US" sz="3200">
              <a:solidFill>
                <a:schemeClr val="lt2"/>
              </a:solidFill>
              <a:latin typeface="Arial"/>
              <a:ea typeface="Arial"/>
              <a:cs typeface="Arial"/>
            </a:endParaRP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Scope of work</a:t>
            </a:r>
          </a:p>
          <a:p>
            <a:pPr marL="514350" indent="-514350">
              <a:buClr>
                <a:schemeClr val="lt2"/>
              </a:buClr>
              <a:buSzPts val="3200"/>
              <a:buAutoNum type="arabicPeriod"/>
            </a:pPr>
            <a:r>
              <a:rPr lang="en-US" sz="3200">
                <a:solidFill>
                  <a:schemeClr val="lt2"/>
                </a:solidFill>
              </a:rPr>
              <a:t>Development Process, Environment and Tools</a:t>
            </a:r>
            <a:endParaRPr lang="en-US" sz="3200">
              <a:solidFill>
                <a:srgbClr val="000000"/>
              </a:solidFill>
            </a:endParaRPr>
          </a:p>
          <a:p>
            <a:pPr marL="0" indent="0">
              <a:buClr>
                <a:schemeClr val="lt2"/>
              </a:buClr>
              <a:buSzPts val="3200"/>
              <a:buNone/>
            </a:pPr>
            <a:r>
              <a:rPr lang="en-US" sz="3200">
                <a:solidFill>
                  <a:schemeClr val="tx1"/>
                </a:solidFill>
              </a:rPr>
              <a:t>8.  Implementation </a:t>
            </a:r>
          </a:p>
          <a:p>
            <a:pPr marL="0" indent="0">
              <a:buClr>
                <a:schemeClr val="lt2"/>
              </a:buClr>
              <a:buSzPts val="3200"/>
              <a:buNone/>
            </a:pPr>
            <a:r>
              <a:rPr lang="en-US" sz="3200">
                <a:solidFill>
                  <a:schemeClr val="lt2"/>
                </a:solidFill>
              </a:rPr>
              <a:t>9.  Results</a:t>
            </a:r>
          </a:p>
          <a:p>
            <a:pPr marL="0" indent="0">
              <a:buClr>
                <a:schemeClr val="lt2"/>
              </a:buClr>
              <a:buSzPts val="3200"/>
              <a:buNone/>
            </a:pPr>
            <a:r>
              <a:rPr lang="en-US" sz="3200">
                <a:solidFill>
                  <a:schemeClr val="lt2"/>
                </a:solidFill>
              </a:rPr>
              <a:t>10.</a:t>
            </a:r>
            <a:r>
              <a:rPr lang="en-US" sz="3200">
                <a:solidFill>
                  <a:schemeClr val="tx1"/>
                </a:solidFill>
              </a:rPr>
              <a:t> </a:t>
            </a:r>
            <a:r>
              <a:rPr lang="en-US" sz="3200">
                <a:solidFill>
                  <a:schemeClr val="lt2"/>
                </a:solidFill>
              </a:rPr>
              <a:t>Conclusion and Future Work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B92079-EA4D-87C6-0A09-F163CB26486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472842-3935-5D28-510E-0CE47AE4F9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94</a:t>
            </a:fld>
            <a:r>
              <a:rPr lang="en-US"/>
              <a:t>/138</a:t>
            </a:r>
          </a:p>
        </p:txBody>
      </p:sp>
      <p:cxnSp>
        <p:nvCxnSpPr>
          <p:cNvPr id="875" name="Google Shape;875;p89">
            <a:extLst>
              <a:ext uri="{FF2B5EF4-FFF2-40B4-BE49-F238E27FC236}">
                <a16:creationId xmlns:a16="http://schemas.microsoft.com/office/drawing/2014/main" id="{582CC5E2-5096-1DC8-0B6C-9F949DED26B2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4FECD-31C4-6DE5-8E3E-8FC2516BAA5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28E49F9-656D-49EF-BBB5-C2D19F2ED3ED}" type="datetime1">
              <a:rPr lang="en-US" smtClean="0"/>
              <a:t>7/17/2025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0276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0628293C-9EA3-5129-615A-47F378748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3E4C3323-41E8-4635-49CD-6BDE189C3A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 Implementation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5C54D1-E523-F015-6414-301DE3215D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95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9B0D564B-71E0-52DC-8261-C368CEDBAD08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C0AB6-9805-7A29-F595-B266D59125A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5CC8489B-4B02-1D01-CD36-FA020A1E37E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4A0B8-C1C7-CD3B-5727-A207A967E0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endParaRPr lang="en-US"/>
          </a:p>
          <a:p>
            <a:pPr marL="0" indent="0">
              <a:buNone/>
            </a:pPr>
            <a:r>
              <a:rPr lang="en-US"/>
              <a:t>8.1 Chain Code Implementation</a:t>
            </a:r>
          </a:p>
          <a:p>
            <a:pPr marL="0" indent="0">
              <a:buNone/>
            </a:pPr>
            <a:r>
              <a:rPr lang="en-US"/>
              <a:t>8.2 Features</a:t>
            </a:r>
          </a:p>
        </p:txBody>
      </p:sp>
    </p:spTree>
    <p:extLst>
      <p:ext uri="{BB962C8B-B14F-4D97-AF65-F5344CB8AC3E}">
        <p14:creationId xmlns:p14="http://schemas.microsoft.com/office/powerpoint/2010/main" val="322506586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B8B2FBC5-341C-A7D1-5677-0E48472F9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D2DE1E51-5E6C-BA9B-9029-5119C67724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8.1 Chain Code Implementation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C63419-82AA-A78B-53A6-C133617F75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96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EA4027A6-C5D0-E542-3672-44BC0A932F8C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46B06-8B44-E404-B4A9-2F08E10061B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430AAA19-C6B1-D579-D5D6-A849E68D354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8395D-44E4-3CF9-D552-600E2C0B86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endParaRPr lang="en-US"/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 b="1"/>
              <a:t>Auction Chain code:</a:t>
            </a:r>
            <a:r>
              <a:rPr lang="en-US"/>
              <a:t> Handles all auction-related functionality including auction creation, bid submissions, winner determination, and auction closure.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 b="1"/>
              <a:t>Time oracle Chain code:</a:t>
            </a:r>
            <a:r>
              <a:rPr lang="en-US"/>
              <a:t> Provides trusted, synchronized timestamps using NTP servers, ensuring fairness in time-sensitive operations like auction closing.</a:t>
            </a:r>
          </a:p>
        </p:txBody>
      </p:sp>
    </p:spTree>
    <p:extLst>
      <p:ext uri="{BB962C8B-B14F-4D97-AF65-F5344CB8AC3E}">
        <p14:creationId xmlns:p14="http://schemas.microsoft.com/office/powerpoint/2010/main" val="35472989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1049A96E-ADB6-2BD3-073D-7D2B219BE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08EB698B-8A38-ED59-2BC8-E2CDB3486E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8.2 Features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75A710-A251-BDDD-4A6E-06CFB9C685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97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4F7844EE-1A39-6907-FA62-ED9F4FC9E984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77A72-5CA6-BB3B-41A7-5D9830A2012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5DA39B5-9BCC-3A0A-DBA4-267853F6EE0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BF65A-851F-6422-13CB-8335669F39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8.2.1 Signup &amp; Login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8.2.2 Create an auction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8.2.3 Show seller's auctions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8.2.4 Show auction details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8.2.5 Submit bid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8.2.6 Show highest bid &amp; live streaming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8.2.7 Show notifications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/>
              <a:t>8.2.8 End auction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6002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0951E6B3-5CEA-4F15-506A-990618BBA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8A5A60FB-6AE0-567B-A389-DC231F7698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>
                <a:solidFill>
                  <a:srgbClr val="000000"/>
                </a:solidFill>
              </a:rPr>
              <a:t>8.2 Demo</a:t>
            </a:r>
            <a:endParaRPr lang="en-US" sz="4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53797-2058-84BD-1FA7-4A2F7DF629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98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4EC92251-1368-9587-3025-514E620ED7F3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6BD31-21DF-BE9B-C244-90F846E5236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CDB2CEE0-0E1F-DD08-B34D-13F7C586EF4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pic>
        <p:nvPicPr>
          <p:cNvPr id="8" name="BitAuction Dem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E5F9E7F4-C2D5-DB6B-B3F3-2DE13B1FA8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7318" y="1499237"/>
            <a:ext cx="8657303" cy="486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04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70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>
          <a:extLst>
            <a:ext uri="{FF2B5EF4-FFF2-40B4-BE49-F238E27FC236}">
              <a16:creationId xmlns:a16="http://schemas.microsoft.com/office/drawing/2014/main" id="{1AD482D4-9115-1D38-EB06-C4A54EC53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>
            <a:extLst>
              <a:ext uri="{FF2B5EF4-FFF2-40B4-BE49-F238E27FC236}">
                <a16:creationId xmlns:a16="http://schemas.microsoft.com/office/drawing/2014/main" id="{167DECB9-6AC4-D2A1-40DE-8E2B82A0D1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1023599" cy="111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/>
              <a:t>8.2.1 Signup &amp; Login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7BAADD-56C3-D364-1644-495D163B14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99</a:t>
            </a:fld>
            <a:r>
              <a:rPr lang="en-US"/>
              <a:t>/138</a:t>
            </a:r>
          </a:p>
        </p:txBody>
      </p:sp>
      <p:cxnSp>
        <p:nvCxnSpPr>
          <p:cNvPr id="905" name="Google Shape;905;p92">
            <a:extLst>
              <a:ext uri="{FF2B5EF4-FFF2-40B4-BE49-F238E27FC236}">
                <a16:creationId xmlns:a16="http://schemas.microsoft.com/office/drawing/2014/main" id="{ECD71EDE-60F8-4A21-7AF1-40C86E873CE4}"/>
              </a:ext>
            </a:extLst>
          </p:cNvPr>
          <p:cNvCxnSpPr/>
          <p:nvPr/>
        </p:nvCxnSpPr>
        <p:spPr>
          <a:xfrm>
            <a:off x="-30480" y="1442789"/>
            <a:ext cx="12252900" cy="0"/>
          </a:xfrm>
          <a:prstGeom prst="straightConnector1">
            <a:avLst/>
          </a:prstGeom>
          <a:noFill/>
          <a:ln w="4445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495AF-3E2F-F814-F868-E27D9A32837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2A424AA-6931-4420-A7D4-B9F07C6EEFC9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BD384185-1412-0594-0339-F0ABA582ACDE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Implementation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C1C178B-D7C3-DC47-844F-6FB7DCB2ADB9}"/>
              </a:ext>
            </a:extLst>
          </p:cNvPr>
          <p:cNvGrpSpPr/>
          <p:nvPr/>
        </p:nvGrpSpPr>
        <p:grpSpPr>
          <a:xfrm>
            <a:off x="1374320" y="1483487"/>
            <a:ext cx="9429751" cy="4936568"/>
            <a:chOff x="1374320" y="1483487"/>
            <a:chExt cx="9429751" cy="4936568"/>
          </a:xfrm>
        </p:grpSpPr>
        <p:pic>
          <p:nvPicPr>
            <p:cNvPr id="8" name="Picture 7" descr="A screenshot of a login form&#10;&#10;AI-generated content may be incorrect.">
              <a:extLst>
                <a:ext uri="{FF2B5EF4-FFF2-40B4-BE49-F238E27FC236}">
                  <a16:creationId xmlns:a16="http://schemas.microsoft.com/office/drawing/2014/main" id="{3969EF1F-7113-C9B6-D756-7D10FE1BC0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74320" y="1483487"/>
              <a:ext cx="9429751" cy="458499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86951CB-1BBB-9745-FB0E-5344FB93E644}"/>
                </a:ext>
              </a:extLst>
            </p:cNvPr>
            <p:cNvSpPr txBox="1"/>
            <p:nvPr/>
          </p:nvSpPr>
          <p:spPr>
            <a:xfrm>
              <a:off x="4542503" y="6112278"/>
              <a:ext cx="3270447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b="1"/>
                <a:t>Fig. 18.</a:t>
              </a:r>
              <a:r>
                <a:rPr lang="en-US"/>
                <a:t> Signup and Login in </a:t>
              </a:r>
              <a:r>
                <a:rPr lang="en-US" err="1"/>
                <a:t>BitAuction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3817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51c00be-221c-4c5a-aff5-8562cce99c8b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3211191526A343B9D4ACF8368AB783" ma:contentTypeVersion="12" ma:contentTypeDescription="Create a new document." ma:contentTypeScope="" ma:versionID="51fd8b81c8b390171c246dff546930b5">
  <xsd:schema xmlns:xsd="http://www.w3.org/2001/XMLSchema" xmlns:xs="http://www.w3.org/2001/XMLSchema" xmlns:p="http://schemas.microsoft.com/office/2006/metadata/properties" xmlns:ns3="b51c00be-221c-4c5a-aff5-8562cce99c8b" xmlns:ns4="ce46bb2c-2414-494e-86c0-04e52bf5dd06" targetNamespace="http://schemas.microsoft.com/office/2006/metadata/properties" ma:root="true" ma:fieldsID="f999719853fe45cfdb01fe7eff951cf3" ns3:_="" ns4:_="">
    <xsd:import namespace="b51c00be-221c-4c5a-aff5-8562cce99c8b"/>
    <xsd:import namespace="ce46bb2c-2414-494e-86c0-04e52bf5dd0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1c00be-221c-4c5a-aff5-8562cce99c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46bb2c-2414-494e-86c0-04e52bf5dd06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064969-5B2A-45DB-99FC-F0BA2FF08C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842AC41-F90C-423F-AF28-6F8518389ADE}">
  <ds:schemaRefs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http://schemas.microsoft.com/office/2006/metadata/properties"/>
    <ds:schemaRef ds:uri="b51c00be-221c-4c5a-aff5-8562cce99c8b"/>
    <ds:schemaRef ds:uri="http://schemas.openxmlformats.org/package/2006/metadata/core-properties"/>
    <ds:schemaRef ds:uri="ce46bb2c-2414-494e-86c0-04e52bf5dd06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8956157-FC16-4999-AEAB-170B9304E7C8}">
  <ds:schemaRefs>
    <ds:schemaRef ds:uri="b51c00be-221c-4c5a-aff5-8562cce99c8b"/>
    <ds:schemaRef ds:uri="ce46bb2c-2414-494e-86c0-04e52bf5dd0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8001</Words>
  <Application>Microsoft Office PowerPoint</Application>
  <PresentationFormat>Widescreen</PresentationFormat>
  <Paragraphs>2166</Paragraphs>
  <Slides>142</Slides>
  <Notes>137</Notes>
  <HiddenSlides>38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142</vt:i4>
      </vt:variant>
    </vt:vector>
  </HeadingPairs>
  <TitlesOfParts>
    <vt:vector size="147" baseType="lpstr">
      <vt:lpstr>Calibri</vt:lpstr>
      <vt:lpstr>Courier New</vt:lpstr>
      <vt:lpstr>Arial,Sans-Serif</vt:lpstr>
      <vt:lpstr>Arial</vt:lpstr>
      <vt:lpstr>Office Theme</vt:lpstr>
      <vt:lpstr>BitAuction   A Blockchain-based Decentralized Auction System</vt:lpstr>
      <vt:lpstr>BitAuction</vt:lpstr>
      <vt:lpstr>Objectives</vt:lpstr>
      <vt:lpstr>Agenda</vt:lpstr>
      <vt:lpstr>Agenda</vt:lpstr>
      <vt:lpstr>1. What is a blockchain-based auction system?</vt:lpstr>
      <vt:lpstr>Agenda</vt:lpstr>
      <vt:lpstr>2. Why build a blockchain-based auction system?</vt:lpstr>
      <vt:lpstr>2. Why build a blockchain-based auction system? (Cont’d)</vt:lpstr>
      <vt:lpstr>2. Why build a blockchain-based auction system? (Cont’d)</vt:lpstr>
      <vt:lpstr>2.4 Do we need Blockchain?</vt:lpstr>
      <vt:lpstr>Agenda</vt:lpstr>
      <vt:lpstr>3. Background</vt:lpstr>
      <vt:lpstr>3. Background</vt:lpstr>
      <vt:lpstr>3.1.1 Auctions</vt:lpstr>
      <vt:lpstr>3.1.2 Auction Elements</vt:lpstr>
      <vt:lpstr>3.1.3.1 Open-Outcry VS Sealed-Bid</vt:lpstr>
      <vt:lpstr>3.2.1 Blockchain Technology Overview[1][2]</vt:lpstr>
      <vt:lpstr>3.2.3 Blockchain Consensus Mechanism[2]</vt:lpstr>
      <vt:lpstr>3.2.5 Blockchain Types</vt:lpstr>
      <vt:lpstr>3.2.5.1 Permissioned Blockchain</vt:lpstr>
      <vt:lpstr>3.2.7 Smart Contracts[1][8]</vt:lpstr>
      <vt:lpstr>3.2.7 Smart Contracts</vt:lpstr>
      <vt:lpstr>Agenda</vt:lpstr>
      <vt:lpstr>4. Related Work</vt:lpstr>
      <vt:lpstr>4.1 Related work (published papers) - 1</vt:lpstr>
      <vt:lpstr>4.1 Related work (published papers) - 2</vt:lpstr>
      <vt:lpstr>4.1 Related work (published papers) - 3</vt:lpstr>
      <vt:lpstr>4.1 Related work (published papers) - 4</vt:lpstr>
      <vt:lpstr>4.1 Related work (published papers) - 6</vt:lpstr>
      <vt:lpstr>4.1 Related work (published papers) - 7</vt:lpstr>
      <vt:lpstr>4.1 Related work (published papers) - 8</vt:lpstr>
      <vt:lpstr>4.2 Related work (Applications) - 1</vt:lpstr>
      <vt:lpstr>4.2 Related work (Applications) - 2</vt:lpstr>
      <vt:lpstr>4.2 Related work (Applications) - 3</vt:lpstr>
      <vt:lpstr>4.2 Related work (Applications) - 4</vt:lpstr>
      <vt:lpstr>4.2 Related work (Applications) - 5</vt:lpstr>
      <vt:lpstr>Agenda</vt:lpstr>
      <vt:lpstr>5. Need to extend related work</vt:lpstr>
      <vt:lpstr>5. Need to extend related work (Contd.)</vt:lpstr>
      <vt:lpstr>5. Need to extend related work (Contd.)</vt:lpstr>
      <vt:lpstr>5.1 Open-Source Development[3]</vt:lpstr>
      <vt:lpstr>5.2 Development using the SPI model</vt:lpstr>
      <vt:lpstr>5.3 Support for Open-outcry auction[3]</vt:lpstr>
      <vt:lpstr>5.4 Integrate with Hyperledger[3][8]</vt:lpstr>
      <vt:lpstr>5.5 Auction privacy protection[1]</vt:lpstr>
      <vt:lpstr>5.6 Transaction ordering &amp; fairness[3] </vt:lpstr>
      <vt:lpstr>5.7 Smart Contract update[1] </vt:lpstr>
      <vt:lpstr>5.8 Auction payment with cryptocurrency[1] </vt:lpstr>
      <vt:lpstr>5.9 Multi-Chain compatibility[8] </vt:lpstr>
      <vt:lpstr>5.10 Auction scalability solutions[6] </vt:lpstr>
      <vt:lpstr>5.11 Off-Chain data handling[8] </vt:lpstr>
      <vt:lpstr>5.12 Integration with an oracle[8] </vt:lpstr>
      <vt:lpstr>5.13 Conduct evaluation for the system[3] </vt:lpstr>
      <vt:lpstr>5.14 Use FastFabric as an underlying system[19] </vt:lpstr>
      <vt:lpstr>5.15 Support dynamic live auction  </vt:lpstr>
      <vt:lpstr>5.16 Support personalized recommendations[12] </vt:lpstr>
      <vt:lpstr>5.17 Price prediction on auction items[12] </vt:lpstr>
      <vt:lpstr>5.18 Develop auction user-friendly interface </vt:lpstr>
      <vt:lpstr>Agenda</vt:lpstr>
      <vt:lpstr>6. Scope of Work </vt:lpstr>
      <vt:lpstr>6. Scope of Work</vt:lpstr>
      <vt:lpstr>6. Scope of Work </vt:lpstr>
      <vt:lpstr>6. Scope of Work </vt:lpstr>
      <vt:lpstr>Agenda</vt:lpstr>
      <vt:lpstr>7. Development Process, Environment, and Tools</vt:lpstr>
      <vt:lpstr>7.1 Software Engineering Process Followed.</vt:lpstr>
      <vt:lpstr>7.1 Software Engineering Process Followed.</vt:lpstr>
      <vt:lpstr>7.1 Software Engineering Process Followed.</vt:lpstr>
      <vt:lpstr>7.1 Software Engineering Process Followed.</vt:lpstr>
      <vt:lpstr>7.1 Software Engineering Process Followed.</vt:lpstr>
      <vt:lpstr>7.2 Architecture Overview</vt:lpstr>
      <vt:lpstr>7.3 Database Design</vt:lpstr>
      <vt:lpstr>PowerPoint Presentation</vt:lpstr>
      <vt:lpstr>PowerPoint Presentation</vt:lpstr>
      <vt:lpstr>7.4.1 Live Auction Feature</vt:lpstr>
      <vt:lpstr>7.4.1 Live Auction Feature</vt:lpstr>
      <vt:lpstr>7.4.1 Live Auction Feature</vt:lpstr>
      <vt:lpstr>PowerPoint Presentation</vt:lpstr>
      <vt:lpstr>7.4.2 Notifications</vt:lpstr>
      <vt:lpstr>PowerPoint Presentation</vt:lpstr>
      <vt:lpstr>7.5.1 HLF: Enterprise Blockchain Architecture</vt:lpstr>
      <vt:lpstr>7.5.1 HLF: Enterprise Blockchain Architecture</vt:lpstr>
      <vt:lpstr>7.5.2 HLF: Transaction Lifecycle</vt:lpstr>
      <vt:lpstr>7.5.2 HLF: Transaction Lifecycle</vt:lpstr>
      <vt:lpstr>7.5.3 Bidding Protocol</vt:lpstr>
      <vt:lpstr>7.5.3 Bidding Protocol</vt:lpstr>
      <vt:lpstr>7.5.4 Auction state lifecycle</vt:lpstr>
      <vt:lpstr>7.6 Platform and Tools</vt:lpstr>
      <vt:lpstr>7.6 Platform and Tools</vt:lpstr>
      <vt:lpstr>7.6 Platform and Tools</vt:lpstr>
      <vt:lpstr>7.6 Platform and Tools</vt:lpstr>
      <vt:lpstr>7.6 Platform and Tools</vt:lpstr>
      <vt:lpstr>Agenda</vt:lpstr>
      <vt:lpstr>8 Implementation</vt:lpstr>
      <vt:lpstr>8.1 Chain Code Implementation</vt:lpstr>
      <vt:lpstr>8.2 Features</vt:lpstr>
      <vt:lpstr>8.2 Demo</vt:lpstr>
      <vt:lpstr>8.2.1 Signup &amp; Login</vt:lpstr>
      <vt:lpstr>8.2.2 Create an auction</vt:lpstr>
      <vt:lpstr>8.2.3 Show seller's auctions</vt:lpstr>
      <vt:lpstr>8.2.4 Show auction details</vt:lpstr>
      <vt:lpstr>8.2.5 Submit bid</vt:lpstr>
      <vt:lpstr>8.2.6 Show highest bid &amp; live streaming</vt:lpstr>
      <vt:lpstr>8.2.7 Show Notifications</vt:lpstr>
      <vt:lpstr>8.2.8 End auction</vt:lpstr>
      <vt:lpstr>Agenda</vt:lpstr>
      <vt:lpstr>9 Results</vt:lpstr>
      <vt:lpstr>9.1 Hyperledger Explorer</vt:lpstr>
      <vt:lpstr>9.1 Hyperledger Explorer</vt:lpstr>
      <vt:lpstr>9.1 Hyperledger Explorer</vt:lpstr>
      <vt:lpstr>9.1 Hyperledger Explorer</vt:lpstr>
      <vt:lpstr>9.1 Hyperledger Explorer</vt:lpstr>
      <vt:lpstr>9.2 NTP Server Testing</vt:lpstr>
      <vt:lpstr>9.2 NTP Server Testing</vt:lpstr>
      <vt:lpstr>9.3 Performance Testing</vt:lpstr>
      <vt:lpstr>9.3 Performance Testing</vt:lpstr>
      <vt:lpstr>9.4.1 Baseline Results </vt:lpstr>
      <vt:lpstr>9.4.2 Final Results </vt:lpstr>
      <vt:lpstr>9.4.2 Final Results </vt:lpstr>
      <vt:lpstr>9.5 Results Discussion</vt:lpstr>
      <vt:lpstr>9.5 Results Discussion</vt:lpstr>
      <vt:lpstr>9.5 Results Discussion</vt:lpstr>
      <vt:lpstr>9.6 Recommendations</vt:lpstr>
      <vt:lpstr>Agenda</vt:lpstr>
      <vt:lpstr>10 Conclusion and Future Work </vt:lpstr>
      <vt:lpstr>10.1 Conclusion</vt:lpstr>
      <vt:lpstr>10.2 Contribution of the project</vt:lpstr>
      <vt:lpstr>10.2 Contribution of the project (Cont’d)</vt:lpstr>
      <vt:lpstr>10.2 Contribution of the project (Cont’d)</vt:lpstr>
      <vt:lpstr>10.3 Future Work </vt:lpstr>
      <vt:lpstr>10.3 Future Work (Cont’d) </vt:lpstr>
      <vt:lpstr>10.3 Future Work (Cont’d) </vt:lpstr>
      <vt:lpstr>10.3 Future Work (Cont’d) </vt:lpstr>
      <vt:lpstr>10.3 Future Work (Cont’d) </vt:lpstr>
      <vt:lpstr>10.3 Future Work (Cont’d) </vt:lpstr>
      <vt:lpstr>10.3 Future Work (Cont’d) </vt:lpstr>
      <vt:lpstr>PowerPoint Presentation</vt:lpstr>
      <vt:lpstr>References</vt:lpstr>
      <vt:lpstr>References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Omar Tammam</dc:creator>
  <cp:lastModifiedBy>es-OmarM.Tamma2025</cp:lastModifiedBy>
  <cp:revision>2</cp:revision>
  <dcterms:modified xsi:type="dcterms:W3CDTF">2025-07-17T12:21:22Z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0x010100693211191526A343B9D4ACF8368AB783</vt:lpwstr>
  </property>
</Properties>
</file>

<file path=docProps/thumbnail.jpeg>
</file>